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350" r:id="rId2"/>
    <p:sldId id="413" r:id="rId3"/>
    <p:sldId id="411" r:id="rId4"/>
    <p:sldId id="412" r:id="rId5"/>
    <p:sldId id="408" r:id="rId6"/>
    <p:sldId id="409" r:id="rId7"/>
    <p:sldId id="280" r:id="rId8"/>
    <p:sldId id="339" r:id="rId9"/>
    <p:sldId id="340" r:id="rId10"/>
    <p:sldId id="342" r:id="rId11"/>
    <p:sldId id="344" r:id="rId12"/>
    <p:sldId id="345" r:id="rId13"/>
    <p:sldId id="348" r:id="rId14"/>
    <p:sldId id="271" r:id="rId15"/>
    <p:sldId id="407" r:id="rId16"/>
    <p:sldId id="295" r:id="rId17"/>
    <p:sldId id="307" r:id="rId18"/>
    <p:sldId id="270" r:id="rId19"/>
    <p:sldId id="296" r:id="rId20"/>
    <p:sldId id="297" r:id="rId21"/>
    <p:sldId id="273" r:id="rId22"/>
    <p:sldId id="300" r:id="rId23"/>
    <p:sldId id="275" r:id="rId24"/>
    <p:sldId id="281" r:id="rId25"/>
    <p:sldId id="258" r:id="rId26"/>
    <p:sldId id="274" r:id="rId27"/>
    <p:sldId id="285" r:id="rId28"/>
    <p:sldId id="292" r:id="rId29"/>
    <p:sldId id="293" r:id="rId30"/>
    <p:sldId id="287" r:id="rId31"/>
    <p:sldId id="298" r:id="rId32"/>
    <p:sldId id="276" r:id="rId33"/>
    <p:sldId id="288" r:id="rId34"/>
    <p:sldId id="301" r:id="rId35"/>
    <p:sldId id="308" r:id="rId36"/>
    <p:sldId id="302" r:id="rId37"/>
    <p:sldId id="282" r:id="rId38"/>
    <p:sldId id="283" r:id="rId39"/>
    <p:sldId id="299" r:id="rId40"/>
    <p:sldId id="303" r:id="rId41"/>
    <p:sldId id="304" r:id="rId42"/>
    <p:sldId id="305" r:id="rId43"/>
    <p:sldId id="279" r:id="rId44"/>
    <p:sldId id="309" r:id="rId4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98"/>
    <p:restoredTop sz="74242" autoAdjust="0"/>
  </p:normalViewPr>
  <p:slideViewPr>
    <p:cSldViewPr>
      <p:cViewPr varScale="1">
        <p:scale>
          <a:sx n="84" d="100"/>
          <a:sy n="84" d="100"/>
        </p:scale>
        <p:origin x="1240" y="184"/>
      </p:cViewPr>
      <p:guideLst>
        <p:guide orient="horz" pos="2160"/>
        <p:guide pos="2880"/>
      </p:guideLst>
    </p:cSldViewPr>
  </p:slideViewPr>
  <p:notesTextViewPr>
    <p:cViewPr>
      <p:scale>
        <a:sx n="1" d="1"/>
        <a:sy n="1" d="1"/>
      </p:scale>
      <p:origin x="0" y="0"/>
    </p:cViewPr>
  </p:notesTextViewPr>
  <p:sorterViewPr>
    <p:cViewPr>
      <p:scale>
        <a:sx n="106" d="100"/>
        <a:sy n="106" d="100"/>
      </p:scale>
      <p:origin x="0" y="89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cat>
            <c:strRef>
              <c:f>'[Chart in Microsoft PowerPoint]Sheet1'!$A$2:$A$7</c:f>
              <c:strCache>
                <c:ptCount val="6"/>
                <c:pt idx="0">
                  <c:v>Configuration</c:v>
                </c:pt>
                <c:pt idx="1">
                  <c:v>Software</c:v>
                </c:pt>
                <c:pt idx="2">
                  <c:v>Human Error</c:v>
                </c:pt>
                <c:pt idx="3">
                  <c:v>Network</c:v>
                </c:pt>
                <c:pt idx="4">
                  <c:v>Hardware</c:v>
                </c:pt>
                <c:pt idx="5">
                  <c:v>Other</c:v>
                </c:pt>
              </c:strCache>
            </c:strRef>
          </c:cat>
          <c:val>
            <c:numRef>
              <c:f>'[Chart in Microsoft PowerPoint]Sheet1'!$B$2:$B$7</c:f>
              <c:numCache>
                <c:formatCode>General</c:formatCode>
                <c:ptCount val="6"/>
                <c:pt idx="0">
                  <c:v>28</c:v>
                </c:pt>
                <c:pt idx="1">
                  <c:v>33</c:v>
                </c:pt>
                <c:pt idx="2">
                  <c:v>12</c:v>
                </c:pt>
                <c:pt idx="3">
                  <c:v>13</c:v>
                </c:pt>
                <c:pt idx="4">
                  <c:v>8</c:v>
                </c:pt>
                <c:pt idx="5">
                  <c:v>6</c:v>
                </c:pt>
              </c:numCache>
            </c:numRef>
          </c:val>
          <c:extLst>
            <c:ext xmlns:c16="http://schemas.microsoft.com/office/drawing/2014/chart" uri="{C3380CC4-5D6E-409C-BE32-E72D297353CC}">
              <c16:uniqueId val="{00000000-83F1-9542-BC59-D24CD3C0AEAF}"/>
            </c:ext>
          </c:extLst>
        </c:ser>
        <c:dLbls>
          <c:showLegendKey val="0"/>
          <c:showVal val="0"/>
          <c:showCatName val="0"/>
          <c:showSerName val="0"/>
          <c:showPercent val="0"/>
          <c:showBubbleSize val="0"/>
        </c:dLbls>
        <c:gapWidth val="65"/>
        <c:axId val="-2138069992"/>
        <c:axId val="-2138065528"/>
      </c:barChart>
      <c:catAx>
        <c:axId val="-213806999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Segoe UI" panose="020B0502040204020203" pitchFamily="34" charset="0"/>
                <a:ea typeface="+mn-ea"/>
                <a:cs typeface="Segoe UI" panose="020B0502040204020203" pitchFamily="34" charset="0"/>
              </a:defRPr>
            </a:pPr>
            <a:endParaRPr lang="en-US"/>
          </a:p>
        </c:txPr>
        <c:crossAx val="-2138065528"/>
        <c:crosses val="autoZero"/>
        <c:auto val="1"/>
        <c:lblAlgn val="ctr"/>
        <c:lblOffset val="100"/>
        <c:noMultiLvlLbl val="0"/>
      </c:catAx>
      <c:valAx>
        <c:axId val="-21380655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Segoe UI" panose="020B0502040204020203" pitchFamily="34" charset="0"/>
                    <a:ea typeface="+mn-ea"/>
                    <a:cs typeface="Segoe UI" panose="020B0502040204020203" pitchFamily="34" charset="0"/>
                  </a:defRPr>
                </a:pPr>
                <a:r>
                  <a:rPr lang="en-US">
                    <a:latin typeface="Segoe UI" panose="020B0502040204020203" pitchFamily="34" charset="0"/>
                    <a:cs typeface="Segoe UI" panose="020B0502040204020203" pitchFamily="34" charset="0"/>
                  </a:rPr>
                  <a:t>% of Events</a:t>
                </a:r>
              </a:p>
            </c:rich>
          </c:tx>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13806999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Sheet1!$B$2:$B$5</c:f>
              <c:numCache>
                <c:formatCode>General</c:formatCode>
                <c:ptCount val="4"/>
                <c:pt idx="0">
                  <c:v>48</c:v>
                </c:pt>
                <c:pt idx="1">
                  <c:v>30</c:v>
                </c:pt>
                <c:pt idx="2">
                  <c:v>24</c:v>
                </c:pt>
                <c:pt idx="3">
                  <c:v>36</c:v>
                </c:pt>
              </c:numCache>
            </c:numRef>
          </c:val>
          <c:extLst>
            <c:ext xmlns:c16="http://schemas.microsoft.com/office/drawing/2014/chart" uri="{C3380CC4-5D6E-409C-BE32-E72D297353CC}">
              <c16:uniqueId val="{00000000-8DA5-4877-A7C6-1AA97E96417E}"/>
            </c:ext>
          </c:extLst>
        </c:ser>
        <c:ser>
          <c:idx val="1"/>
          <c:order val="1"/>
          <c:tx>
            <c:strRef>
              <c:f>Sheet1!$C$1</c:f>
              <c:strCache>
                <c:ptCount val="1"/>
                <c:pt idx="0">
                  <c:v>Series 2</c:v>
                </c:pt>
              </c:strCache>
            </c:strRef>
          </c:tx>
          <c:spPr>
            <a:solidFill>
              <a:schemeClr val="accent2">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Sheet1!$C$2:$C$5</c:f>
              <c:numCache>
                <c:formatCode>General</c:formatCode>
                <c:ptCount val="4"/>
                <c:pt idx="0">
                  <c:v>2</c:v>
                </c:pt>
                <c:pt idx="1">
                  <c:v>5</c:v>
                </c:pt>
                <c:pt idx="2">
                  <c:v>20</c:v>
                </c:pt>
                <c:pt idx="3">
                  <c:v>5</c:v>
                </c:pt>
              </c:numCache>
            </c:numRef>
          </c:val>
          <c:extLst>
            <c:ext xmlns:c16="http://schemas.microsoft.com/office/drawing/2014/chart" uri="{C3380CC4-5D6E-409C-BE32-E72D297353CC}">
              <c16:uniqueId val="{00000001-8DA5-4877-A7C6-1AA97E96417E}"/>
            </c:ext>
          </c:extLst>
        </c:ser>
        <c:ser>
          <c:idx val="2"/>
          <c:order val="2"/>
          <c:tx>
            <c:strRef>
              <c:f>Sheet1!$D$1</c:f>
              <c:strCache>
                <c:ptCount val="1"/>
                <c:pt idx="0">
                  <c:v>Series 3</c:v>
                </c:pt>
              </c:strCache>
            </c:strRef>
          </c:tx>
          <c:spPr>
            <a:solidFill>
              <a:schemeClr val="tx1">
                <a:lumMod val="50000"/>
                <a:lumOff val="50000"/>
              </a:schemeClr>
            </a:solidFill>
            <a:ln>
              <a:noFill/>
            </a:ln>
            <a:effectLst/>
          </c:spPr>
          <c:invertIfNegative val="0"/>
          <c:cat>
            <c:strRef>
              <c:f>Sheet1!$A$2:$A$5</c:f>
              <c:strCache>
                <c:ptCount val="4"/>
                <c:pt idx="0">
                  <c:v>Apache</c:v>
                </c:pt>
                <c:pt idx="1">
                  <c:v>mysql</c:v>
                </c:pt>
                <c:pt idx="2">
                  <c:v>hadoop</c:v>
                </c:pt>
                <c:pt idx="3">
                  <c:v>centos</c:v>
                </c:pt>
              </c:strCache>
            </c:strRef>
          </c:cat>
          <c:val>
            <c:numRef>
              <c:f>Sheet1!$D$2:$D$5</c:f>
              <c:numCache>
                <c:formatCode>General</c:formatCode>
                <c:ptCount val="4"/>
                <c:pt idx="0">
                  <c:v>7</c:v>
                </c:pt>
                <c:pt idx="1">
                  <c:v>2</c:v>
                </c:pt>
                <c:pt idx="2">
                  <c:v>1</c:v>
                </c:pt>
                <c:pt idx="3">
                  <c:v>19</c:v>
                </c:pt>
              </c:numCache>
            </c:numRef>
          </c:val>
          <c:extLst>
            <c:ext xmlns:c16="http://schemas.microsoft.com/office/drawing/2014/chart" uri="{C3380CC4-5D6E-409C-BE32-E72D297353CC}">
              <c16:uniqueId val="{00000002-8DA5-4877-A7C6-1AA97E96417E}"/>
            </c:ext>
          </c:extLst>
        </c:ser>
        <c:dLbls>
          <c:showLegendKey val="0"/>
          <c:showVal val="0"/>
          <c:showCatName val="0"/>
          <c:showSerName val="0"/>
          <c:showPercent val="0"/>
          <c:showBubbleSize val="0"/>
        </c:dLbls>
        <c:gapWidth val="40"/>
        <c:overlap val="100"/>
        <c:axId val="543615848"/>
        <c:axId val="543613224"/>
      </c:barChart>
      <c:catAx>
        <c:axId val="543615848"/>
        <c:scaling>
          <c:orientation val="minMax"/>
        </c:scaling>
        <c:delete val="1"/>
        <c:axPos val="l"/>
        <c:numFmt formatCode="General" sourceLinked="1"/>
        <c:majorTickMark val="none"/>
        <c:minorTickMark val="none"/>
        <c:tickLblPos val="nextTo"/>
        <c:crossAx val="543613224"/>
        <c:crosses val="autoZero"/>
        <c:auto val="1"/>
        <c:lblAlgn val="ctr"/>
        <c:lblOffset val="100"/>
        <c:noMultiLvlLbl val="0"/>
      </c:catAx>
      <c:valAx>
        <c:axId val="543613224"/>
        <c:scaling>
          <c:orientation val="minMax"/>
        </c:scaling>
        <c:delete val="1"/>
        <c:axPos val="b"/>
        <c:numFmt formatCode="0%" sourceLinked="1"/>
        <c:majorTickMark val="none"/>
        <c:minorTickMark val="none"/>
        <c:tickLblPos val="nextTo"/>
        <c:crossAx val="543615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Sheet1!$B$2:$B$5</c:f>
              <c:numCache>
                <c:formatCode>General</c:formatCode>
                <c:ptCount val="4"/>
                <c:pt idx="0">
                  <c:v>48</c:v>
                </c:pt>
                <c:pt idx="1">
                  <c:v>30</c:v>
                </c:pt>
                <c:pt idx="2">
                  <c:v>24</c:v>
                </c:pt>
                <c:pt idx="3">
                  <c:v>36</c:v>
                </c:pt>
              </c:numCache>
            </c:numRef>
          </c:val>
          <c:extLst>
            <c:ext xmlns:c16="http://schemas.microsoft.com/office/drawing/2014/chart" uri="{C3380CC4-5D6E-409C-BE32-E72D297353CC}">
              <c16:uniqueId val="{00000000-8DA5-4877-A7C6-1AA97E96417E}"/>
            </c:ext>
          </c:extLst>
        </c:ser>
        <c:ser>
          <c:idx val="1"/>
          <c:order val="1"/>
          <c:tx>
            <c:strRef>
              <c:f>Sheet1!$C$1</c:f>
              <c:strCache>
                <c:ptCount val="1"/>
                <c:pt idx="0">
                  <c:v>Series 2</c:v>
                </c:pt>
              </c:strCache>
            </c:strRef>
          </c:tx>
          <c:spPr>
            <a:solidFill>
              <a:schemeClr val="accent2">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Sheet1!$C$2:$C$5</c:f>
              <c:numCache>
                <c:formatCode>General</c:formatCode>
                <c:ptCount val="4"/>
                <c:pt idx="0">
                  <c:v>2</c:v>
                </c:pt>
                <c:pt idx="1">
                  <c:v>5</c:v>
                </c:pt>
                <c:pt idx="2">
                  <c:v>20</c:v>
                </c:pt>
                <c:pt idx="3">
                  <c:v>5</c:v>
                </c:pt>
              </c:numCache>
            </c:numRef>
          </c:val>
          <c:extLst>
            <c:ext xmlns:c16="http://schemas.microsoft.com/office/drawing/2014/chart" uri="{C3380CC4-5D6E-409C-BE32-E72D297353CC}">
              <c16:uniqueId val="{00000001-8DA5-4877-A7C6-1AA97E96417E}"/>
            </c:ext>
          </c:extLst>
        </c:ser>
        <c:ser>
          <c:idx val="2"/>
          <c:order val="2"/>
          <c:tx>
            <c:strRef>
              <c:f>Sheet1!$D$1</c:f>
              <c:strCache>
                <c:ptCount val="1"/>
                <c:pt idx="0">
                  <c:v>Series 3</c:v>
                </c:pt>
              </c:strCache>
            </c:strRef>
          </c:tx>
          <c:spPr>
            <a:solidFill>
              <a:schemeClr val="tx1">
                <a:lumMod val="50000"/>
                <a:lumOff val="50000"/>
              </a:schemeClr>
            </a:solidFill>
            <a:ln>
              <a:noFill/>
            </a:ln>
            <a:effectLst/>
          </c:spPr>
          <c:invertIfNegative val="0"/>
          <c:cat>
            <c:strRef>
              <c:f>Sheet1!$A$2:$A$5</c:f>
              <c:strCache>
                <c:ptCount val="4"/>
                <c:pt idx="0">
                  <c:v>Apache</c:v>
                </c:pt>
                <c:pt idx="1">
                  <c:v>mysql</c:v>
                </c:pt>
                <c:pt idx="2">
                  <c:v>hadoop</c:v>
                </c:pt>
                <c:pt idx="3">
                  <c:v>centos</c:v>
                </c:pt>
              </c:strCache>
            </c:strRef>
          </c:cat>
          <c:val>
            <c:numRef>
              <c:f>Sheet1!$D$2:$D$5</c:f>
              <c:numCache>
                <c:formatCode>General</c:formatCode>
                <c:ptCount val="4"/>
                <c:pt idx="0">
                  <c:v>7</c:v>
                </c:pt>
                <c:pt idx="1">
                  <c:v>2</c:v>
                </c:pt>
                <c:pt idx="2">
                  <c:v>1</c:v>
                </c:pt>
                <c:pt idx="3">
                  <c:v>19</c:v>
                </c:pt>
              </c:numCache>
            </c:numRef>
          </c:val>
          <c:extLst>
            <c:ext xmlns:c16="http://schemas.microsoft.com/office/drawing/2014/chart" uri="{C3380CC4-5D6E-409C-BE32-E72D297353CC}">
              <c16:uniqueId val="{00000002-8DA5-4877-A7C6-1AA97E96417E}"/>
            </c:ext>
          </c:extLst>
        </c:ser>
        <c:dLbls>
          <c:showLegendKey val="0"/>
          <c:showVal val="0"/>
          <c:showCatName val="0"/>
          <c:showSerName val="0"/>
          <c:showPercent val="0"/>
          <c:showBubbleSize val="0"/>
        </c:dLbls>
        <c:gapWidth val="40"/>
        <c:overlap val="100"/>
        <c:axId val="543615848"/>
        <c:axId val="543613224"/>
      </c:barChart>
      <c:catAx>
        <c:axId val="543615848"/>
        <c:scaling>
          <c:orientation val="minMax"/>
        </c:scaling>
        <c:delete val="1"/>
        <c:axPos val="l"/>
        <c:numFmt formatCode="General" sourceLinked="1"/>
        <c:majorTickMark val="none"/>
        <c:minorTickMark val="none"/>
        <c:tickLblPos val="nextTo"/>
        <c:crossAx val="543613224"/>
        <c:crosses val="autoZero"/>
        <c:auto val="1"/>
        <c:lblAlgn val="ctr"/>
        <c:lblOffset val="100"/>
        <c:noMultiLvlLbl val="0"/>
      </c:catAx>
      <c:valAx>
        <c:axId val="543613224"/>
        <c:scaling>
          <c:orientation val="minMax"/>
        </c:scaling>
        <c:delete val="1"/>
        <c:axPos val="b"/>
        <c:numFmt formatCode="0%" sourceLinked="1"/>
        <c:majorTickMark val="none"/>
        <c:minorTickMark val="none"/>
        <c:tickLblPos val="nextTo"/>
        <c:crossAx val="543615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bg1">
                <a:lumMod val="50000"/>
              </a:schemeClr>
            </a:solidFill>
            <a:ln>
              <a:noFill/>
            </a:ln>
            <a:effectLst/>
          </c:spPr>
          <c:invertIfNegative val="0"/>
          <c:cat>
            <c:strRef>
              <c:f>Sheet1!$A$2:$A$5</c:f>
              <c:strCache>
                <c:ptCount val="4"/>
                <c:pt idx="0">
                  <c:v>Apache</c:v>
                </c:pt>
                <c:pt idx="1">
                  <c:v>mysql</c:v>
                </c:pt>
                <c:pt idx="2">
                  <c:v>hadoop</c:v>
                </c:pt>
                <c:pt idx="3">
                  <c:v>centos</c:v>
                </c:pt>
              </c:strCache>
            </c:strRef>
          </c:cat>
          <c:val>
            <c:numRef>
              <c:f>Sheet1!$B$2:$B$5</c:f>
              <c:numCache>
                <c:formatCode>General</c:formatCode>
                <c:ptCount val="4"/>
                <c:pt idx="0">
                  <c:v>4</c:v>
                </c:pt>
                <c:pt idx="1">
                  <c:v>3</c:v>
                </c:pt>
                <c:pt idx="2">
                  <c:v>5</c:v>
                </c:pt>
                <c:pt idx="3">
                  <c:v>5</c:v>
                </c:pt>
              </c:numCache>
            </c:numRef>
          </c:val>
          <c:extLst>
            <c:ext xmlns:c16="http://schemas.microsoft.com/office/drawing/2014/chart" uri="{C3380CC4-5D6E-409C-BE32-E72D297353CC}">
              <c16:uniqueId val="{00000000-B656-4CEE-8EF4-5BE928E82319}"/>
            </c:ext>
          </c:extLst>
        </c:ser>
        <c:ser>
          <c:idx val="1"/>
          <c:order val="1"/>
          <c:tx>
            <c:strRef>
              <c:f>Sheet1!$C$1</c:f>
              <c:strCache>
                <c:ptCount val="1"/>
                <c:pt idx="0">
                  <c:v>Series 2</c:v>
                </c:pt>
              </c:strCache>
            </c:strRef>
          </c:tx>
          <c:spPr>
            <a:solidFill>
              <a:schemeClr val="accent2">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Sheet1!$C$2:$C$5</c:f>
              <c:numCache>
                <c:formatCode>General</c:formatCode>
                <c:ptCount val="4"/>
                <c:pt idx="0">
                  <c:v>12</c:v>
                </c:pt>
                <c:pt idx="1">
                  <c:v>4</c:v>
                </c:pt>
                <c:pt idx="2">
                  <c:v>12</c:v>
                </c:pt>
                <c:pt idx="3">
                  <c:v>5</c:v>
                </c:pt>
              </c:numCache>
            </c:numRef>
          </c:val>
          <c:extLst>
            <c:ext xmlns:c16="http://schemas.microsoft.com/office/drawing/2014/chart" uri="{C3380CC4-5D6E-409C-BE32-E72D297353CC}">
              <c16:uniqueId val="{00000001-B656-4CEE-8EF4-5BE928E82319}"/>
            </c:ext>
          </c:extLst>
        </c:ser>
        <c:ser>
          <c:idx val="2"/>
          <c:order val="2"/>
          <c:tx>
            <c:strRef>
              <c:f>Sheet1!$D$1</c:f>
              <c:strCache>
                <c:ptCount val="1"/>
                <c:pt idx="0">
                  <c:v>Series 3</c:v>
                </c:pt>
              </c:strCache>
            </c:strRef>
          </c:tx>
          <c:spPr>
            <a:solidFill>
              <a:schemeClr val="accent1">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Sheet1!$D$2:$D$5</c:f>
              <c:numCache>
                <c:formatCode>General</c:formatCode>
                <c:ptCount val="4"/>
                <c:pt idx="0">
                  <c:v>38</c:v>
                </c:pt>
                <c:pt idx="1">
                  <c:v>16</c:v>
                </c:pt>
                <c:pt idx="2">
                  <c:v>28</c:v>
                </c:pt>
                <c:pt idx="3">
                  <c:v>31</c:v>
                </c:pt>
              </c:numCache>
            </c:numRef>
          </c:val>
          <c:extLst>
            <c:ext xmlns:c16="http://schemas.microsoft.com/office/drawing/2014/chart" uri="{C3380CC4-5D6E-409C-BE32-E72D297353CC}">
              <c16:uniqueId val="{00000002-B656-4CEE-8EF4-5BE928E82319}"/>
            </c:ext>
          </c:extLst>
        </c:ser>
        <c:ser>
          <c:idx val="3"/>
          <c:order val="3"/>
          <c:tx>
            <c:strRef>
              <c:f>Sheet1!$E$1</c:f>
              <c:strCache>
                <c:ptCount val="1"/>
                <c:pt idx="0">
                  <c:v>Series 4</c:v>
                </c:pt>
              </c:strCache>
            </c:strRef>
          </c:tx>
          <c:spPr>
            <a:solidFill>
              <a:schemeClr val="accent6">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Sheet1!$E$2:$E$5</c:f>
              <c:numCache>
                <c:formatCode>General</c:formatCode>
                <c:ptCount val="4"/>
                <c:pt idx="0">
                  <c:v>22</c:v>
                </c:pt>
                <c:pt idx="1">
                  <c:v>14</c:v>
                </c:pt>
                <c:pt idx="2">
                  <c:v>6</c:v>
                </c:pt>
                <c:pt idx="3">
                  <c:v>22</c:v>
                </c:pt>
              </c:numCache>
            </c:numRef>
          </c:val>
          <c:extLst>
            <c:ext xmlns:c16="http://schemas.microsoft.com/office/drawing/2014/chart" uri="{C3380CC4-5D6E-409C-BE32-E72D297353CC}">
              <c16:uniqueId val="{00000003-B656-4CEE-8EF4-5BE928E82319}"/>
            </c:ext>
          </c:extLst>
        </c:ser>
        <c:ser>
          <c:idx val="4"/>
          <c:order val="4"/>
          <c:tx>
            <c:strRef>
              <c:f>Sheet1!$F$1</c:f>
              <c:strCache>
                <c:ptCount val="1"/>
                <c:pt idx="0">
                  <c:v>Series 5</c:v>
                </c:pt>
              </c:strCache>
            </c:strRef>
          </c:tx>
          <c:spPr>
            <a:solidFill>
              <a:srgbClr val="7030A0"/>
            </a:solidFill>
            <a:ln>
              <a:noFill/>
            </a:ln>
            <a:effectLst/>
          </c:spPr>
          <c:invertIfNegative val="0"/>
          <c:cat>
            <c:strRef>
              <c:f>Sheet1!$A$2:$A$5</c:f>
              <c:strCache>
                <c:ptCount val="4"/>
                <c:pt idx="0">
                  <c:v>Apache</c:v>
                </c:pt>
                <c:pt idx="1">
                  <c:v>mysql</c:v>
                </c:pt>
                <c:pt idx="2">
                  <c:v>hadoop</c:v>
                </c:pt>
                <c:pt idx="3">
                  <c:v>centos</c:v>
                </c:pt>
              </c:strCache>
            </c:strRef>
          </c:cat>
          <c:val>
            <c:numRef>
              <c:f>Sheet1!$F$2:$F$5</c:f>
              <c:numCache>
                <c:formatCode>General</c:formatCode>
                <c:ptCount val="4"/>
                <c:pt idx="0">
                  <c:v>17</c:v>
                </c:pt>
                <c:pt idx="1">
                  <c:v>2</c:v>
                </c:pt>
                <c:pt idx="2">
                  <c:v>7</c:v>
                </c:pt>
                <c:pt idx="3">
                  <c:v>6</c:v>
                </c:pt>
              </c:numCache>
            </c:numRef>
          </c:val>
          <c:extLst>
            <c:ext xmlns:c16="http://schemas.microsoft.com/office/drawing/2014/chart" uri="{C3380CC4-5D6E-409C-BE32-E72D297353CC}">
              <c16:uniqueId val="{00000004-B656-4CEE-8EF4-5BE928E82319}"/>
            </c:ext>
          </c:extLst>
        </c:ser>
        <c:dLbls>
          <c:showLegendKey val="0"/>
          <c:showVal val="0"/>
          <c:showCatName val="0"/>
          <c:showSerName val="0"/>
          <c:showPercent val="0"/>
          <c:showBubbleSize val="0"/>
        </c:dLbls>
        <c:gapWidth val="40"/>
        <c:overlap val="100"/>
        <c:axId val="543615848"/>
        <c:axId val="543613224"/>
      </c:barChart>
      <c:catAx>
        <c:axId val="543615848"/>
        <c:scaling>
          <c:orientation val="minMax"/>
        </c:scaling>
        <c:delete val="1"/>
        <c:axPos val="l"/>
        <c:numFmt formatCode="General" sourceLinked="1"/>
        <c:majorTickMark val="none"/>
        <c:minorTickMark val="none"/>
        <c:tickLblPos val="nextTo"/>
        <c:crossAx val="543613224"/>
        <c:crosses val="autoZero"/>
        <c:auto val="1"/>
        <c:lblAlgn val="ctr"/>
        <c:lblOffset val="100"/>
        <c:noMultiLvlLbl val="0"/>
      </c:catAx>
      <c:valAx>
        <c:axId val="543613224"/>
        <c:scaling>
          <c:orientation val="minMax"/>
        </c:scaling>
        <c:delete val="1"/>
        <c:axPos val="b"/>
        <c:numFmt formatCode="0%" sourceLinked="1"/>
        <c:majorTickMark val="none"/>
        <c:minorTickMark val="none"/>
        <c:tickLblPos val="nextTo"/>
        <c:crossAx val="543615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bg1">
                <a:lumMod val="50000"/>
              </a:schemeClr>
            </a:solidFill>
            <a:ln>
              <a:noFill/>
            </a:ln>
            <a:effectLst/>
          </c:spPr>
          <c:invertIfNegative val="0"/>
          <c:cat>
            <c:strRef>
              <c:f>Sheet1!$A$2:$A$5</c:f>
              <c:strCache>
                <c:ptCount val="4"/>
                <c:pt idx="0">
                  <c:v>Apache</c:v>
                </c:pt>
                <c:pt idx="1">
                  <c:v>mysql</c:v>
                </c:pt>
                <c:pt idx="2">
                  <c:v>hadoop</c:v>
                </c:pt>
                <c:pt idx="3">
                  <c:v>centos</c:v>
                </c:pt>
              </c:strCache>
            </c:strRef>
          </c:cat>
          <c:val>
            <c:numRef>
              <c:f>Sheet1!$B$2:$B$5</c:f>
              <c:numCache>
                <c:formatCode>General</c:formatCode>
                <c:ptCount val="4"/>
                <c:pt idx="0">
                  <c:v>4</c:v>
                </c:pt>
                <c:pt idx="1">
                  <c:v>3</c:v>
                </c:pt>
                <c:pt idx="2">
                  <c:v>5</c:v>
                </c:pt>
                <c:pt idx="3">
                  <c:v>5</c:v>
                </c:pt>
              </c:numCache>
            </c:numRef>
          </c:val>
          <c:extLst>
            <c:ext xmlns:c16="http://schemas.microsoft.com/office/drawing/2014/chart" uri="{C3380CC4-5D6E-409C-BE32-E72D297353CC}">
              <c16:uniqueId val="{00000000-B656-4CEE-8EF4-5BE928E82319}"/>
            </c:ext>
          </c:extLst>
        </c:ser>
        <c:ser>
          <c:idx val="1"/>
          <c:order val="1"/>
          <c:tx>
            <c:strRef>
              <c:f>Sheet1!$C$1</c:f>
              <c:strCache>
                <c:ptCount val="1"/>
                <c:pt idx="0">
                  <c:v>Series 2</c:v>
                </c:pt>
              </c:strCache>
            </c:strRef>
          </c:tx>
          <c:spPr>
            <a:solidFill>
              <a:schemeClr val="accent2">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Sheet1!$C$2:$C$5</c:f>
              <c:numCache>
                <c:formatCode>General</c:formatCode>
                <c:ptCount val="4"/>
                <c:pt idx="0">
                  <c:v>12</c:v>
                </c:pt>
                <c:pt idx="1">
                  <c:v>4</c:v>
                </c:pt>
                <c:pt idx="2">
                  <c:v>12</c:v>
                </c:pt>
                <c:pt idx="3">
                  <c:v>5</c:v>
                </c:pt>
              </c:numCache>
            </c:numRef>
          </c:val>
          <c:extLst>
            <c:ext xmlns:c16="http://schemas.microsoft.com/office/drawing/2014/chart" uri="{C3380CC4-5D6E-409C-BE32-E72D297353CC}">
              <c16:uniqueId val="{00000001-B656-4CEE-8EF4-5BE928E82319}"/>
            </c:ext>
          </c:extLst>
        </c:ser>
        <c:ser>
          <c:idx val="2"/>
          <c:order val="2"/>
          <c:tx>
            <c:strRef>
              <c:f>Sheet1!$D$1</c:f>
              <c:strCache>
                <c:ptCount val="1"/>
                <c:pt idx="0">
                  <c:v>Series 3</c:v>
                </c:pt>
              </c:strCache>
            </c:strRef>
          </c:tx>
          <c:spPr>
            <a:solidFill>
              <a:schemeClr val="accent1">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Sheet1!$D$2:$D$5</c:f>
              <c:numCache>
                <c:formatCode>General</c:formatCode>
                <c:ptCount val="4"/>
                <c:pt idx="0">
                  <c:v>38</c:v>
                </c:pt>
                <c:pt idx="1">
                  <c:v>16</c:v>
                </c:pt>
                <c:pt idx="2">
                  <c:v>28</c:v>
                </c:pt>
                <c:pt idx="3">
                  <c:v>31</c:v>
                </c:pt>
              </c:numCache>
            </c:numRef>
          </c:val>
          <c:extLst>
            <c:ext xmlns:c16="http://schemas.microsoft.com/office/drawing/2014/chart" uri="{C3380CC4-5D6E-409C-BE32-E72D297353CC}">
              <c16:uniqueId val="{00000002-B656-4CEE-8EF4-5BE928E82319}"/>
            </c:ext>
          </c:extLst>
        </c:ser>
        <c:ser>
          <c:idx val="3"/>
          <c:order val="3"/>
          <c:tx>
            <c:strRef>
              <c:f>Sheet1!$E$1</c:f>
              <c:strCache>
                <c:ptCount val="1"/>
                <c:pt idx="0">
                  <c:v>Series 4</c:v>
                </c:pt>
              </c:strCache>
            </c:strRef>
          </c:tx>
          <c:spPr>
            <a:solidFill>
              <a:schemeClr val="accent6">
                <a:lumMod val="75000"/>
              </a:schemeClr>
            </a:solidFill>
            <a:ln>
              <a:noFill/>
            </a:ln>
            <a:effectLst/>
          </c:spPr>
          <c:invertIfNegative val="0"/>
          <c:cat>
            <c:strRef>
              <c:f>Sheet1!$A$2:$A$5</c:f>
              <c:strCache>
                <c:ptCount val="4"/>
                <c:pt idx="0">
                  <c:v>Apache</c:v>
                </c:pt>
                <c:pt idx="1">
                  <c:v>mysql</c:v>
                </c:pt>
                <c:pt idx="2">
                  <c:v>hadoop</c:v>
                </c:pt>
                <c:pt idx="3">
                  <c:v>centos</c:v>
                </c:pt>
              </c:strCache>
            </c:strRef>
          </c:cat>
          <c:val>
            <c:numRef>
              <c:f>Sheet1!$E$2:$E$5</c:f>
              <c:numCache>
                <c:formatCode>General</c:formatCode>
                <c:ptCount val="4"/>
                <c:pt idx="0">
                  <c:v>22</c:v>
                </c:pt>
                <c:pt idx="1">
                  <c:v>14</c:v>
                </c:pt>
                <c:pt idx="2">
                  <c:v>6</c:v>
                </c:pt>
                <c:pt idx="3">
                  <c:v>22</c:v>
                </c:pt>
              </c:numCache>
            </c:numRef>
          </c:val>
          <c:extLst>
            <c:ext xmlns:c16="http://schemas.microsoft.com/office/drawing/2014/chart" uri="{C3380CC4-5D6E-409C-BE32-E72D297353CC}">
              <c16:uniqueId val="{00000003-B656-4CEE-8EF4-5BE928E82319}"/>
            </c:ext>
          </c:extLst>
        </c:ser>
        <c:ser>
          <c:idx val="4"/>
          <c:order val="4"/>
          <c:tx>
            <c:strRef>
              <c:f>Sheet1!$F$1</c:f>
              <c:strCache>
                <c:ptCount val="1"/>
                <c:pt idx="0">
                  <c:v>Series 5</c:v>
                </c:pt>
              </c:strCache>
            </c:strRef>
          </c:tx>
          <c:spPr>
            <a:solidFill>
              <a:srgbClr val="7030A0"/>
            </a:solidFill>
            <a:ln>
              <a:noFill/>
            </a:ln>
            <a:effectLst/>
          </c:spPr>
          <c:invertIfNegative val="0"/>
          <c:cat>
            <c:strRef>
              <c:f>Sheet1!$A$2:$A$5</c:f>
              <c:strCache>
                <c:ptCount val="4"/>
                <c:pt idx="0">
                  <c:v>Apache</c:v>
                </c:pt>
                <c:pt idx="1">
                  <c:v>mysql</c:v>
                </c:pt>
                <c:pt idx="2">
                  <c:v>hadoop</c:v>
                </c:pt>
                <c:pt idx="3">
                  <c:v>centos</c:v>
                </c:pt>
              </c:strCache>
            </c:strRef>
          </c:cat>
          <c:val>
            <c:numRef>
              <c:f>Sheet1!$F$2:$F$5</c:f>
              <c:numCache>
                <c:formatCode>General</c:formatCode>
                <c:ptCount val="4"/>
                <c:pt idx="0">
                  <c:v>17</c:v>
                </c:pt>
                <c:pt idx="1">
                  <c:v>2</c:v>
                </c:pt>
                <c:pt idx="2">
                  <c:v>7</c:v>
                </c:pt>
                <c:pt idx="3">
                  <c:v>6</c:v>
                </c:pt>
              </c:numCache>
            </c:numRef>
          </c:val>
          <c:extLst>
            <c:ext xmlns:c16="http://schemas.microsoft.com/office/drawing/2014/chart" uri="{C3380CC4-5D6E-409C-BE32-E72D297353CC}">
              <c16:uniqueId val="{00000004-B656-4CEE-8EF4-5BE928E82319}"/>
            </c:ext>
          </c:extLst>
        </c:ser>
        <c:dLbls>
          <c:showLegendKey val="0"/>
          <c:showVal val="0"/>
          <c:showCatName val="0"/>
          <c:showSerName val="0"/>
          <c:showPercent val="0"/>
          <c:showBubbleSize val="0"/>
        </c:dLbls>
        <c:gapWidth val="40"/>
        <c:overlap val="100"/>
        <c:axId val="543615848"/>
        <c:axId val="543613224"/>
      </c:barChart>
      <c:catAx>
        <c:axId val="543615848"/>
        <c:scaling>
          <c:orientation val="minMax"/>
        </c:scaling>
        <c:delete val="1"/>
        <c:axPos val="l"/>
        <c:numFmt formatCode="General" sourceLinked="1"/>
        <c:majorTickMark val="none"/>
        <c:minorTickMark val="none"/>
        <c:tickLblPos val="nextTo"/>
        <c:crossAx val="543613224"/>
        <c:crosses val="autoZero"/>
        <c:auto val="1"/>
        <c:lblAlgn val="ctr"/>
        <c:lblOffset val="100"/>
        <c:noMultiLvlLbl val="0"/>
      </c:catAx>
      <c:valAx>
        <c:axId val="543613224"/>
        <c:scaling>
          <c:orientation val="minMax"/>
        </c:scaling>
        <c:delete val="1"/>
        <c:axPos val="b"/>
        <c:numFmt formatCode="0%" sourceLinked="1"/>
        <c:majorTickMark val="none"/>
        <c:minorTickMark val="none"/>
        <c:tickLblPos val="nextTo"/>
        <c:crossAx val="543615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6EA6B2B-5E43-4209-A839-FDA84F460C34}" type="datetimeFigureOut">
              <a:rPr lang="en-US" smtClean="0"/>
              <a:t>11/21/18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B2E27AF-603A-4D4C-A483-A5B5102438A2}" type="slidenum">
              <a:rPr lang="en-US" smtClean="0"/>
              <a:t>‹#›</a:t>
            </a:fld>
            <a:endParaRPr lang="en-US"/>
          </a:p>
        </p:txBody>
      </p:sp>
    </p:spTree>
    <p:extLst>
      <p:ext uri="{BB962C8B-B14F-4D97-AF65-F5344CB8AC3E}">
        <p14:creationId xmlns:p14="http://schemas.microsoft.com/office/powerpoint/2010/main" val="279139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4E41B93-49CB-4AF8-B666-0ADCAA52E936}" type="datetimeFigureOut">
              <a:rPr lang="en-US" smtClean="0"/>
              <a:t>11/21/18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9D8F443-3363-447A-93C5-03151959293A}" type="slidenum">
              <a:rPr lang="en-US" smtClean="0"/>
              <a:t>‹#›</a:t>
            </a:fld>
            <a:endParaRPr lang="en-US"/>
          </a:p>
        </p:txBody>
      </p:sp>
    </p:spTree>
    <p:extLst>
      <p:ext uri="{BB962C8B-B14F-4D97-AF65-F5344CB8AC3E}">
        <p14:creationId xmlns:p14="http://schemas.microsoft.com/office/powerpoint/2010/main" val="3696808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r>
              <a:rPr lang="en-US" baseline="0" dirty="0"/>
              <a:t>Thanks for the very nice introduction. Hi, everybody, I’m Tianyin, It’s a great pleasure to be there.</a:t>
            </a:r>
            <a:r>
              <a:rPr lang="zh-CN" altLang="en-US" baseline="0" dirty="0"/>
              <a:t> </a:t>
            </a:r>
            <a:r>
              <a:rPr lang="en-US" altLang="zh-CN" baseline="0" dirty="0"/>
              <a:t>T</a:t>
            </a:r>
            <a:r>
              <a:rPr lang="en-US" baseline="0" dirty="0"/>
              <a:t>oday, I’d like to talk to you about defending cloud and datacenter systems against configuration errors.</a:t>
            </a:r>
          </a:p>
        </p:txBody>
      </p:sp>
      <p:sp>
        <p:nvSpPr>
          <p:cNvPr id="4" name="Slide Number Placeholder 3"/>
          <p:cNvSpPr>
            <a:spLocks noGrp="1"/>
          </p:cNvSpPr>
          <p:nvPr>
            <p:ph type="sldNum" sz="quarter" idx="10"/>
          </p:nvPr>
        </p:nvSpPr>
        <p:spPr/>
        <p:txBody>
          <a:bodyPr/>
          <a:lstStyle/>
          <a:p>
            <a:fld id="{54936ADE-A073-4290-BB5F-37B9E33FE075}" type="slidenum">
              <a:rPr lang="en-US" smtClean="0"/>
              <a:t>1</a:t>
            </a:fld>
            <a:endParaRPr lang="en-US"/>
          </a:p>
        </p:txBody>
      </p:sp>
    </p:spTree>
    <p:extLst>
      <p:ext uri="{BB962C8B-B14F-4D97-AF65-F5344CB8AC3E}">
        <p14:creationId xmlns:p14="http://schemas.microsoft.com/office/powerpoint/2010/main" val="459348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example, which is a real-world example. </a:t>
            </a:r>
          </a:p>
          <a:p>
            <a:endParaRPr lang="en-US" dirty="0"/>
          </a:p>
          <a:p>
            <a:r>
              <a:rPr lang="en-US" dirty="0"/>
              <a:t>We all know that the web pages are served by web servers, in this example, Apache web server, which is essentially a piece of software running on top of the OS, in this example, Linux. </a:t>
            </a:r>
          </a:p>
          <a:p>
            <a:endParaRPr lang="en-US" dirty="0"/>
          </a:p>
          <a:p>
            <a:r>
              <a:rPr lang="en-US" dirty="0"/>
              <a:t>Basically, what happens here is Apache receives the user’s HTTP GET request and returns a 403 error code.</a:t>
            </a:r>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18</a:t>
            </a:fld>
            <a:endParaRPr lang="en-US"/>
          </a:p>
        </p:txBody>
      </p:sp>
    </p:spTree>
    <p:extLst>
      <p:ext uri="{BB962C8B-B14F-4D97-AF65-F5344CB8AC3E}">
        <p14:creationId xmlns:p14="http://schemas.microsoft.com/office/powerpoint/2010/main" val="349348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key to resolving this issue is to understand why apache deny the access.</a:t>
            </a:r>
          </a:p>
          <a:p>
            <a:r>
              <a:rPr lang="en-US" dirty="0"/>
              <a:t>The </a:t>
            </a:r>
            <a:r>
              <a:rPr lang="en-US" altLang="zh-CN" dirty="0"/>
              <a:t>common </a:t>
            </a:r>
            <a:r>
              <a:rPr lang="en-US" dirty="0"/>
              <a:t>practices for sysadmins to develop the understanding is to check Apache’s error logs. </a:t>
            </a:r>
          </a:p>
          <a:p>
            <a:r>
              <a:rPr lang="en-US" dirty="0"/>
              <a:t>The content is like this. </a:t>
            </a:r>
          </a:p>
        </p:txBody>
      </p:sp>
      <p:sp>
        <p:nvSpPr>
          <p:cNvPr id="4" name="Slide Number Placeholder 3"/>
          <p:cNvSpPr>
            <a:spLocks noGrp="1"/>
          </p:cNvSpPr>
          <p:nvPr>
            <p:ph type="sldNum" sz="quarter" idx="10"/>
          </p:nvPr>
        </p:nvSpPr>
        <p:spPr/>
        <p:txBody>
          <a:bodyPr/>
          <a:lstStyle/>
          <a:p>
            <a:fld id="{D5A190C9-7F7D-46BF-A8BC-6489A32BB7E0}" type="slidenum">
              <a:rPr lang="en-US" smtClean="0"/>
              <a:t>19</a:t>
            </a:fld>
            <a:endParaRPr lang="en-US"/>
          </a:p>
        </p:txBody>
      </p:sp>
    </p:spTree>
    <p:extLst>
      <p:ext uri="{BB962C8B-B14F-4D97-AF65-F5344CB8AC3E}">
        <p14:creationId xmlns:p14="http://schemas.microsoft.com/office/powerpoint/2010/main" val="3490197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study, most sysadmins are able to identify the specific log entries corresponding a given access-deny event from the entire log file, and in this example, this is the only log entry.</a:t>
            </a:r>
          </a:p>
        </p:txBody>
      </p:sp>
      <p:sp>
        <p:nvSpPr>
          <p:cNvPr id="4" name="Slide Number Placeholder 3"/>
          <p:cNvSpPr>
            <a:spLocks noGrp="1"/>
          </p:cNvSpPr>
          <p:nvPr>
            <p:ph type="sldNum" sz="quarter" idx="10"/>
          </p:nvPr>
        </p:nvSpPr>
        <p:spPr/>
        <p:txBody>
          <a:bodyPr/>
          <a:lstStyle/>
          <a:p>
            <a:fld id="{D5A190C9-7F7D-46BF-A8BC-6489A32BB7E0}" type="slidenum">
              <a:rPr lang="en-US" smtClean="0"/>
              <a:t>20</a:t>
            </a:fld>
            <a:endParaRPr lang="en-US"/>
          </a:p>
        </p:txBody>
      </p:sp>
    </p:spTree>
    <p:extLst>
      <p:ext uri="{BB962C8B-B14F-4D97-AF65-F5344CB8AC3E}">
        <p14:creationId xmlns:p14="http://schemas.microsoft.com/office/powerpoint/2010/main" val="1797268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says the client from a specific </a:t>
            </a:r>
            <a:r>
              <a:rPr lang="en-US" dirty="0" err="1"/>
              <a:t>ip</a:t>
            </a:r>
            <a:r>
              <a:rPr lang="en-US" dirty="0"/>
              <a:t> is denied by server configurations when accessing the URL.</a:t>
            </a:r>
          </a:p>
          <a:p>
            <a:endParaRPr lang="en-US" dirty="0"/>
          </a:p>
          <a:p>
            <a:r>
              <a:rPr lang="en-US" dirty="0"/>
              <a:t>So the sysadmin’s job is to grant the access to this specific client.</a:t>
            </a:r>
          </a:p>
          <a:p>
            <a:endParaRPr lang="en-US" dirty="0"/>
          </a:p>
          <a:p>
            <a:r>
              <a:rPr lang="en-US" dirty="0"/>
              <a:t>Let’s look at the problem-solving process of this sysadmin. </a:t>
            </a:r>
          </a:p>
          <a:p>
            <a:r>
              <a:rPr lang="en-US" dirty="0"/>
              <a:t>First, the sysadmins added “allow from all” in Apache’s configuration file, with the intention of  allowing all the IP address. </a:t>
            </a:r>
          </a:p>
          <a:p>
            <a:r>
              <a:rPr lang="en-US" dirty="0"/>
              <a:t>However, this didn’t work. </a:t>
            </a:r>
          </a:p>
          <a:p>
            <a:r>
              <a:rPr lang="en-US" dirty="0"/>
              <a:t>Then, he started to suspect the denials was caused by OS-level configuration. So He first added the client </a:t>
            </a:r>
            <a:r>
              <a:rPr lang="en-US" dirty="0" err="1"/>
              <a:t>ip</a:t>
            </a:r>
            <a:r>
              <a:rPr lang="en-US" dirty="0"/>
              <a:t> in /</a:t>
            </a:r>
            <a:r>
              <a:rPr lang="en-US" dirty="0" err="1"/>
              <a:t>etc</a:t>
            </a:r>
            <a:r>
              <a:rPr lang="en-US" dirty="0"/>
              <a:t>/hosts, didn’t work either. Then restart the web server process under another OS user, no luck. </a:t>
            </a:r>
          </a:p>
          <a:p>
            <a:r>
              <a:rPr lang="en-US" dirty="0"/>
              <a:t>The last attempt he made is to relax the file permissions to make the file path world executable. </a:t>
            </a:r>
          </a:p>
          <a:p>
            <a:r>
              <a:rPr lang="en-US" dirty="0"/>
              <a:t>Unfortunately, the access was still denied.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21</a:t>
            </a:fld>
            <a:endParaRPr lang="en-US"/>
          </a:p>
        </p:txBody>
      </p:sp>
    </p:spTree>
    <p:extLst>
      <p:ext uri="{BB962C8B-B14F-4D97-AF65-F5344CB8AC3E}">
        <p14:creationId xmlns:p14="http://schemas.microsoft.com/office/powerpoint/2010/main" val="1526031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many of you have already noticed, the last attempt creates security holes: it opens up the execute permission to everybody. </a:t>
            </a:r>
          </a:p>
          <a:p>
            <a:r>
              <a:rPr lang="en-US" dirty="0"/>
              <a:t>We refer to such configuration that grant access to those who are not supposed to have such access as security misconfigurations.</a:t>
            </a:r>
          </a:p>
        </p:txBody>
      </p:sp>
      <p:sp>
        <p:nvSpPr>
          <p:cNvPr id="4" name="Slide Number Placeholder 3"/>
          <p:cNvSpPr>
            <a:spLocks noGrp="1"/>
          </p:cNvSpPr>
          <p:nvPr>
            <p:ph type="sldNum" sz="quarter" idx="10"/>
          </p:nvPr>
        </p:nvSpPr>
        <p:spPr/>
        <p:txBody>
          <a:bodyPr/>
          <a:lstStyle/>
          <a:p>
            <a:fld id="{D5A190C9-7F7D-46BF-A8BC-6489A32BB7E0}" type="slidenum">
              <a:rPr lang="en-US" smtClean="0"/>
              <a:t>22</a:t>
            </a:fld>
            <a:endParaRPr lang="en-US"/>
          </a:p>
        </p:txBody>
      </p:sp>
    </p:spTree>
    <p:extLst>
      <p:ext uri="{BB962C8B-B14F-4D97-AF65-F5344CB8AC3E}">
        <p14:creationId xmlns:p14="http://schemas.microsoft.com/office/powerpoint/2010/main" val="295474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Let me first explain the methodology. In fact, studying security related configuration is pretty challenging, because nobody is willing to share their configurations with others, and lab study is hard to resemble real-world practices. </a:t>
            </a:r>
          </a:p>
          <a:p>
            <a:endParaRPr lang="en-US" dirty="0"/>
          </a:p>
          <a:p>
            <a:r>
              <a:rPr lang="en-US" dirty="0"/>
              <a:t>We collect more than 400 real-world access-denied issues of four systems software projects, </a:t>
            </a:r>
          </a:p>
          <a:p>
            <a:r>
              <a:rPr lang="en-US" dirty="0"/>
              <a:t>Apache web server</a:t>
            </a:r>
          </a:p>
          <a:p>
            <a:r>
              <a:rPr lang="en-US" dirty="0"/>
              <a:t>MySQL database server</a:t>
            </a:r>
          </a:p>
          <a:p>
            <a:r>
              <a:rPr lang="en-US" dirty="0"/>
              <a:t>Hadoop big data analytics framework</a:t>
            </a:r>
          </a:p>
          <a:p>
            <a:r>
              <a:rPr lang="en-US" dirty="0"/>
              <a:t>And CentOS, a </a:t>
            </a:r>
            <a:r>
              <a:rPr lang="en-US" dirty="0" err="1"/>
              <a:t>linux</a:t>
            </a:r>
            <a:r>
              <a:rPr lang="en-US" dirty="0"/>
              <a:t> distribution for Enterprise use</a:t>
            </a:r>
          </a:p>
          <a:p>
            <a:endParaRPr lang="en-US" dirty="0"/>
          </a:p>
          <a:p>
            <a:r>
              <a:rPr lang="en-US" dirty="0"/>
              <a:t>We collect our dataset from the mailing list of the studied systems software and sysadmin-oriented web forums. </a:t>
            </a:r>
          </a:p>
          <a:p>
            <a:r>
              <a:rPr lang="en-US" dirty="0"/>
              <a:t>We select cases when sysadmins failed to resolve access-denied issues and thus asked for help.</a:t>
            </a:r>
          </a:p>
          <a:p>
            <a:r>
              <a:rPr lang="en-US" dirty="0"/>
              <a:t>In this case, they are willing to share those sensitive information, such as their configurations and systems environment;</a:t>
            </a:r>
          </a:p>
          <a:p>
            <a:r>
              <a:rPr lang="en-US" dirty="0"/>
              <a:t>and explain their attempts in details.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23</a:t>
            </a:fld>
            <a:endParaRPr lang="en-US"/>
          </a:p>
        </p:txBody>
      </p:sp>
    </p:spTree>
    <p:extLst>
      <p:ext uri="{BB962C8B-B14F-4D97-AF65-F5344CB8AC3E}">
        <p14:creationId xmlns:p14="http://schemas.microsoft.com/office/powerpoint/2010/main" val="45177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case selected, we focus on analyzing the sysadmins’ problem-solving process in the field.</a:t>
            </a:r>
          </a:p>
          <a:p>
            <a:r>
              <a:rPr lang="en-US" dirty="0"/>
              <a:t>Specially, we record the following information,</a:t>
            </a:r>
          </a:p>
          <a:p>
            <a:pPr marL="181240" indent="-181240">
              <a:buFontTx/>
              <a:buChar char="-"/>
            </a:pPr>
            <a:r>
              <a:rPr lang="en-US" dirty="0"/>
              <a:t>the root cause configuration that denied the access</a:t>
            </a:r>
          </a:p>
          <a:p>
            <a:pPr marL="181240" indent="-181240">
              <a:buFontTx/>
              <a:buChar char="-"/>
            </a:pPr>
            <a:r>
              <a:rPr lang="en-US" dirty="0"/>
              <a:t>systems feedback like log and console messages,</a:t>
            </a:r>
          </a:p>
          <a:p>
            <a:pPr marL="181240" indent="-181240">
              <a:buFontTx/>
              <a:buChar char="-"/>
            </a:pPr>
            <a:r>
              <a:rPr lang="en-US" dirty="0"/>
              <a:t>configuration attempts made by sysadmins, including useless attempts and security misconfigurations</a:t>
            </a:r>
          </a:p>
          <a:p>
            <a:pPr marL="181240" indent="-181240">
              <a:buFontTx/>
              <a:buChar char="-"/>
            </a:pPr>
            <a:r>
              <a:rPr lang="en-US" dirty="0"/>
              <a:t>and configuration suggested by others as potential solutions</a:t>
            </a:r>
          </a:p>
        </p:txBody>
      </p:sp>
      <p:sp>
        <p:nvSpPr>
          <p:cNvPr id="4" name="Slide Number Placeholder 3"/>
          <p:cNvSpPr>
            <a:spLocks noGrp="1"/>
          </p:cNvSpPr>
          <p:nvPr>
            <p:ph type="sldNum" sz="quarter" idx="10"/>
          </p:nvPr>
        </p:nvSpPr>
        <p:spPr/>
        <p:txBody>
          <a:bodyPr/>
          <a:lstStyle/>
          <a:p>
            <a:fld id="{D5A190C9-7F7D-46BF-A8BC-6489A32BB7E0}" type="slidenum">
              <a:rPr lang="en-US" smtClean="0"/>
              <a:t>24</a:t>
            </a:fld>
            <a:endParaRPr lang="en-US"/>
          </a:p>
        </p:txBody>
      </p:sp>
    </p:spTree>
    <p:extLst>
      <p:ext uri="{BB962C8B-B14F-4D97-AF65-F5344CB8AC3E}">
        <p14:creationId xmlns:p14="http://schemas.microsoft.com/office/powerpoint/2010/main" val="1370283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paper makes the following contributions,</a:t>
            </a:r>
          </a:p>
          <a:p>
            <a:endParaRPr lang="en-US" dirty="0"/>
          </a:p>
          <a:p>
            <a:r>
              <a:rPr lang="en-US" dirty="0"/>
              <a:t>First, we propose a new perspective of studying misconfigurations in the context of access control. </a:t>
            </a:r>
          </a:p>
          <a:p>
            <a:r>
              <a:rPr lang="en-US" dirty="0"/>
              <a:t>We present an in-depth analysis of the common security misconfigurations and the way they are introduced in the field. </a:t>
            </a:r>
          </a:p>
          <a:p>
            <a:endParaRPr lang="en-US" dirty="0"/>
          </a:p>
          <a:p>
            <a:r>
              <a:rPr lang="en-US" dirty="0"/>
              <a:t>This naturally helps understand the obstacles faced by sysadmins that present correct access-control configurations, specially, what information and tools are missing. </a:t>
            </a:r>
          </a:p>
          <a:p>
            <a:endParaRPr lang="en-US" dirty="0"/>
          </a:p>
          <a:p>
            <a:r>
              <a:rPr lang="en-US" dirty="0"/>
              <a:t>Last but not the least, we present the implications of the results, and opportunities for software developers to change the current situation. </a:t>
            </a:r>
          </a:p>
        </p:txBody>
      </p:sp>
      <p:sp>
        <p:nvSpPr>
          <p:cNvPr id="4" name="Slide Number Placeholder 3"/>
          <p:cNvSpPr>
            <a:spLocks noGrp="1"/>
          </p:cNvSpPr>
          <p:nvPr>
            <p:ph type="sldNum" sz="quarter" idx="10"/>
          </p:nvPr>
        </p:nvSpPr>
        <p:spPr/>
        <p:txBody>
          <a:bodyPr/>
          <a:lstStyle/>
          <a:p>
            <a:fld id="{D5A190C9-7F7D-46BF-A8BC-6489A32BB7E0}" type="slidenum">
              <a:rPr lang="en-US" smtClean="0"/>
              <a:t>25</a:t>
            </a:fld>
            <a:endParaRPr lang="en-US"/>
          </a:p>
        </p:txBody>
      </p:sp>
    </p:spTree>
    <p:extLst>
      <p:ext uri="{BB962C8B-B14F-4D97-AF65-F5344CB8AC3E}">
        <p14:creationId xmlns:p14="http://schemas.microsoft.com/office/powerpoint/2010/main" val="92081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not a corner case, but a VERY representative one. </a:t>
            </a:r>
          </a:p>
          <a:p>
            <a:endParaRPr lang="en-US" dirty="0"/>
          </a:p>
          <a:p>
            <a:r>
              <a:rPr lang="en-US" dirty="0"/>
              <a:t>We observe that security misconfigurations are prevalent---they were introduced in 38.1% of the access-denied issues in our study.</a:t>
            </a:r>
          </a:p>
          <a:p>
            <a:endParaRPr lang="en-US" dirty="0"/>
          </a:p>
          <a:p>
            <a:r>
              <a:rPr lang="en-US" dirty="0"/>
              <a:t>Just like this example, most security misconfigurations were associated with useless configuration attempts irrelevant to the root cause of the problems, which indicates that the sysadmins do not crisply know the root cause, but try things in a trial-and-error approach.</a:t>
            </a:r>
          </a:p>
          <a:p>
            <a:endParaRPr lang="en-US" dirty="0"/>
          </a:p>
          <a:p>
            <a:r>
              <a:rPr lang="en-US" dirty="0"/>
              <a:t>In fact, around 50% of security misconfigurations were useless---they can’t solve the problem and cause security holes.</a:t>
            </a:r>
          </a:p>
        </p:txBody>
      </p:sp>
      <p:sp>
        <p:nvSpPr>
          <p:cNvPr id="4" name="Slide Number Placeholder 3"/>
          <p:cNvSpPr>
            <a:spLocks noGrp="1"/>
          </p:cNvSpPr>
          <p:nvPr>
            <p:ph type="sldNum" sz="quarter" idx="10"/>
          </p:nvPr>
        </p:nvSpPr>
        <p:spPr/>
        <p:txBody>
          <a:bodyPr/>
          <a:lstStyle/>
          <a:p>
            <a:fld id="{D5A190C9-7F7D-46BF-A8BC-6489A32BB7E0}" type="slidenum">
              <a:rPr lang="en-US" smtClean="0"/>
              <a:t>26</a:t>
            </a:fld>
            <a:endParaRPr lang="en-US"/>
          </a:p>
        </p:txBody>
      </p:sp>
    </p:spTree>
    <p:extLst>
      <p:ext uri="{BB962C8B-B14F-4D97-AF65-F5344CB8AC3E}">
        <p14:creationId xmlns:p14="http://schemas.microsoft.com/office/powerpoint/2010/main" val="3914311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categorize security misconfigurations into </a:t>
            </a:r>
          </a:p>
          <a:p>
            <a:r>
              <a:rPr lang="en-US" dirty="0"/>
              <a:t>“disable protection of the security module” like disable SELINUX, </a:t>
            </a:r>
          </a:p>
          <a:p>
            <a:r>
              <a:rPr lang="en-US" dirty="0"/>
              <a:t>“over-grant unnecessary privileges of subjects,” such as granting all the privileges of all the tables to a regular users in MySQL, which clearly creates security problems, </a:t>
            </a:r>
          </a:p>
          <a:p>
            <a:r>
              <a:rPr lang="en-US" dirty="0"/>
              <a:t>and “downgrade permission of objects.” such as opening up file permissions to be world executable, as we have seen in the previous example</a:t>
            </a:r>
          </a:p>
        </p:txBody>
      </p:sp>
      <p:sp>
        <p:nvSpPr>
          <p:cNvPr id="4" name="Slide Number Placeholder 3"/>
          <p:cNvSpPr>
            <a:spLocks noGrp="1"/>
          </p:cNvSpPr>
          <p:nvPr>
            <p:ph type="sldNum" sz="quarter" idx="10"/>
          </p:nvPr>
        </p:nvSpPr>
        <p:spPr/>
        <p:txBody>
          <a:bodyPr/>
          <a:lstStyle/>
          <a:p>
            <a:fld id="{D5A190C9-7F7D-46BF-A8BC-6489A32BB7E0}" type="slidenum">
              <a:rPr lang="en-US" smtClean="0"/>
              <a:t>27</a:t>
            </a:fld>
            <a:endParaRPr lang="en-US"/>
          </a:p>
        </p:txBody>
      </p:sp>
    </p:spTree>
    <p:extLst>
      <p:ext uri="{BB962C8B-B14F-4D97-AF65-F5344CB8AC3E}">
        <p14:creationId xmlns:p14="http://schemas.microsoft.com/office/powerpoint/2010/main" val="58423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shall mention that security misconfigurations are serious problems in the real world. </a:t>
            </a:r>
          </a:p>
          <a:p>
            <a:endParaRPr lang="en-US" dirty="0"/>
          </a:p>
          <a:p>
            <a:r>
              <a:rPr lang="en-US" dirty="0"/>
              <a:t>They are reported among the most critical web application security risks, </a:t>
            </a:r>
          </a:p>
          <a:p>
            <a:r>
              <a:rPr lang="en-US" dirty="0"/>
              <a:t>and the most common security vulnerabilities by organizations such as OWSAP and HP Enterprise. </a:t>
            </a:r>
          </a:p>
          <a:p>
            <a:endParaRPr lang="en-US" dirty="0"/>
          </a:p>
          <a:p>
            <a:r>
              <a:rPr lang="en-US" dirty="0"/>
              <a:t>They are responsible for a number of real-world security disasters such as massive data breaches and server compromises. </a:t>
            </a:r>
          </a:p>
        </p:txBody>
      </p:sp>
      <p:sp>
        <p:nvSpPr>
          <p:cNvPr id="4" name="Slide Number Placeholder 3"/>
          <p:cNvSpPr>
            <a:spLocks noGrp="1"/>
          </p:cNvSpPr>
          <p:nvPr>
            <p:ph type="sldNum" sz="quarter" idx="10"/>
          </p:nvPr>
        </p:nvSpPr>
        <p:spPr/>
        <p:txBody>
          <a:bodyPr/>
          <a:lstStyle/>
          <a:p>
            <a:fld id="{D5A190C9-7F7D-46BF-A8BC-6489A32BB7E0}" type="slidenum">
              <a:rPr lang="en-US" smtClean="0"/>
              <a:t>7</a:t>
            </a:fld>
            <a:endParaRPr lang="en-US"/>
          </a:p>
        </p:txBody>
      </p:sp>
    </p:spTree>
    <p:extLst>
      <p:ext uri="{BB962C8B-B14F-4D97-AF65-F5344CB8AC3E}">
        <p14:creationId xmlns:p14="http://schemas.microsoft.com/office/powerpoint/2010/main" val="3569945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190C9-7F7D-46BF-A8BC-6489A32BB7E0}" type="slidenum">
              <a:rPr lang="en-US" smtClean="0"/>
              <a:t>28</a:t>
            </a:fld>
            <a:endParaRPr lang="en-US"/>
          </a:p>
        </p:txBody>
      </p:sp>
    </p:spTree>
    <p:extLst>
      <p:ext uri="{BB962C8B-B14F-4D97-AF65-F5344CB8AC3E}">
        <p14:creationId xmlns:p14="http://schemas.microsoft.com/office/powerpoint/2010/main" val="1892052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190C9-7F7D-46BF-A8BC-6489A32BB7E0}" type="slidenum">
              <a:rPr lang="en-US" smtClean="0"/>
              <a:t>29</a:t>
            </a:fld>
            <a:endParaRPr lang="en-US"/>
          </a:p>
        </p:txBody>
      </p:sp>
    </p:spTree>
    <p:extLst>
      <p:ext uri="{BB962C8B-B14F-4D97-AF65-F5344CB8AC3E}">
        <p14:creationId xmlns:p14="http://schemas.microsoft.com/office/powerpoint/2010/main" val="39454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“disabling protection” is the most common type of security misconfigurations across all the software systems studied. </a:t>
            </a:r>
          </a:p>
          <a:p>
            <a:endParaRPr lang="en-US" dirty="0"/>
          </a:p>
          <a:p>
            <a:r>
              <a:rPr lang="en-US" dirty="0"/>
              <a:t>This is likely because disabling the entire module is considered as a quick way to bypass access control checks, compared with setting access-control configurations. </a:t>
            </a:r>
          </a:p>
          <a:p>
            <a:r>
              <a:rPr lang="en-US" strike="sngStrike" dirty="0"/>
              <a:t>As we will see later, real-world sysadmins face tremendous difficulties in even understanding configurations.</a:t>
            </a:r>
          </a:p>
          <a:p>
            <a:endParaRPr lang="en-US" dirty="0"/>
          </a:p>
          <a:p>
            <a:r>
              <a:rPr lang="en-US" dirty="0"/>
              <a:t>As I mentioned early, around half of these security misconfigurations failed to work around the access-denied issues, </a:t>
            </a:r>
          </a:p>
          <a:p>
            <a:r>
              <a:rPr lang="en-US" dirty="0"/>
              <a:t>including those that disabled the entire security modules. </a:t>
            </a:r>
          </a:p>
          <a:p>
            <a:r>
              <a:rPr lang="en-US" dirty="0"/>
              <a:t>Therefore, relaxing access control in a trial and error fashion without precise understanding </a:t>
            </a:r>
          </a:p>
          <a:p>
            <a:r>
              <a:rPr lang="en-US" dirty="0"/>
              <a:t>is not an effective way to resolve these issues. </a:t>
            </a:r>
          </a:p>
        </p:txBody>
      </p:sp>
      <p:sp>
        <p:nvSpPr>
          <p:cNvPr id="4" name="Slide Number Placeholder 3"/>
          <p:cNvSpPr>
            <a:spLocks noGrp="1"/>
          </p:cNvSpPr>
          <p:nvPr>
            <p:ph type="sldNum" sz="quarter" idx="10"/>
          </p:nvPr>
        </p:nvSpPr>
        <p:spPr/>
        <p:txBody>
          <a:bodyPr/>
          <a:lstStyle/>
          <a:p>
            <a:fld id="{D5A190C9-7F7D-46BF-A8BC-6489A32BB7E0}" type="slidenum">
              <a:rPr lang="en-US" smtClean="0"/>
              <a:t>30</a:t>
            </a:fld>
            <a:endParaRPr lang="en-US"/>
          </a:p>
        </p:txBody>
      </p:sp>
    </p:spTree>
    <p:extLst>
      <p:ext uri="{BB962C8B-B14F-4D97-AF65-F5344CB8AC3E}">
        <p14:creationId xmlns:p14="http://schemas.microsoft.com/office/powerpoint/2010/main" val="303257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31</a:t>
            </a:fld>
            <a:endParaRPr lang="en-US"/>
          </a:p>
        </p:txBody>
      </p:sp>
    </p:spTree>
    <p:extLst>
      <p:ext uri="{BB962C8B-B14F-4D97-AF65-F5344CB8AC3E}">
        <p14:creationId xmlns:p14="http://schemas.microsoft.com/office/powerpoint/2010/main" val="366289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why many configuration attempts through trial and error are useless. </a:t>
            </a:r>
          </a:p>
          <a:p>
            <a:endParaRPr lang="en-US" dirty="0"/>
          </a:p>
          <a:p>
            <a:r>
              <a:rPr lang="en-US" dirty="0"/>
              <a:t>We classify useless configuration attempts into five categories,</a:t>
            </a:r>
          </a:p>
          <a:p>
            <a:r>
              <a:rPr lang="en-US" dirty="0"/>
              <a:t>Blind restore means the sysadmins blindly restart the system or reinstall the software;</a:t>
            </a:r>
          </a:p>
          <a:p>
            <a:r>
              <a:rPr lang="en-US" dirty="0"/>
              <a:t>Wrong problem means the sysadmins didn’t realize access control as the root causes but are modifying other configurations.</a:t>
            </a:r>
          </a:p>
          <a:p>
            <a:r>
              <a:rPr lang="en-US" dirty="0"/>
              <a:t>Wrong module, wrong parameter, and wrong settings explain why the attempted configuration is useless. </a:t>
            </a:r>
          </a:p>
        </p:txBody>
      </p:sp>
      <p:sp>
        <p:nvSpPr>
          <p:cNvPr id="4" name="Slide Number Placeholder 3"/>
          <p:cNvSpPr>
            <a:spLocks noGrp="1"/>
          </p:cNvSpPr>
          <p:nvPr>
            <p:ph type="sldNum" sz="quarter" idx="10"/>
          </p:nvPr>
        </p:nvSpPr>
        <p:spPr/>
        <p:txBody>
          <a:bodyPr/>
          <a:lstStyle/>
          <a:p>
            <a:fld id="{D5A190C9-7F7D-46BF-A8BC-6489A32BB7E0}" type="slidenum">
              <a:rPr lang="en-US" smtClean="0"/>
              <a:t>32</a:t>
            </a:fld>
            <a:endParaRPr lang="en-US"/>
          </a:p>
        </p:txBody>
      </p:sp>
    </p:spTree>
    <p:extLst>
      <p:ext uri="{BB962C8B-B14F-4D97-AF65-F5344CB8AC3E}">
        <p14:creationId xmlns:p14="http://schemas.microsoft.com/office/powerpoint/2010/main" val="2982805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wrong modules and wrong parameters are the two dominating reasons---</a:t>
            </a:r>
          </a:p>
        </p:txBody>
      </p:sp>
      <p:sp>
        <p:nvSpPr>
          <p:cNvPr id="4" name="Slide Number Placeholder 3"/>
          <p:cNvSpPr>
            <a:spLocks noGrp="1"/>
          </p:cNvSpPr>
          <p:nvPr>
            <p:ph type="sldNum" sz="quarter" idx="10"/>
          </p:nvPr>
        </p:nvSpPr>
        <p:spPr/>
        <p:txBody>
          <a:bodyPr/>
          <a:lstStyle/>
          <a:p>
            <a:fld id="{D5A190C9-7F7D-46BF-A8BC-6489A32BB7E0}" type="slidenum">
              <a:rPr lang="en-US" smtClean="0"/>
              <a:t>33</a:t>
            </a:fld>
            <a:endParaRPr lang="en-US"/>
          </a:p>
        </p:txBody>
      </p:sp>
    </p:spTree>
    <p:extLst>
      <p:ext uri="{BB962C8B-B14F-4D97-AF65-F5344CB8AC3E}">
        <p14:creationId xmlns:p14="http://schemas.microsoft.com/office/powerpoint/2010/main" val="2879565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 that most of the time sysadmins know access control causing the issues but cannot nail down the precise modules and parameters. </a:t>
            </a:r>
          </a:p>
        </p:txBody>
      </p:sp>
      <p:sp>
        <p:nvSpPr>
          <p:cNvPr id="4" name="Slide Number Placeholder 3"/>
          <p:cNvSpPr>
            <a:spLocks noGrp="1"/>
          </p:cNvSpPr>
          <p:nvPr>
            <p:ph type="sldNum" sz="quarter" idx="10"/>
          </p:nvPr>
        </p:nvSpPr>
        <p:spPr/>
        <p:txBody>
          <a:bodyPr/>
          <a:lstStyle/>
          <a:p>
            <a:fld id="{D5A190C9-7F7D-46BF-A8BC-6489A32BB7E0}" type="slidenum">
              <a:rPr lang="en-US" smtClean="0"/>
              <a:t>34</a:t>
            </a:fld>
            <a:endParaRPr lang="en-US"/>
          </a:p>
        </p:txBody>
      </p:sp>
    </p:spTree>
    <p:extLst>
      <p:ext uri="{BB962C8B-B14F-4D97-AF65-F5344CB8AC3E}">
        <p14:creationId xmlns:p14="http://schemas.microsoft.com/office/powerpoint/2010/main" val="2138895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contributing factor to the prevalence of security misconfigurations is that they are frequently suggested on web forums and mailing list as potential solutions. </a:t>
            </a:r>
            <a:br>
              <a:rPr lang="en-US" dirty="0"/>
            </a:br>
            <a:endParaRPr lang="en-US" dirty="0"/>
          </a:p>
          <a:p>
            <a:r>
              <a:rPr lang="en-US" dirty="0"/>
              <a:t>We observe that some security misconfigurations have very high votes on </a:t>
            </a:r>
            <a:r>
              <a:rPr lang="en-US" dirty="0" err="1"/>
              <a:t>ServerFault</a:t>
            </a:r>
            <a:r>
              <a:rPr lang="en-US" dirty="0"/>
              <a:t> and </a:t>
            </a:r>
            <a:r>
              <a:rPr lang="en-US" dirty="0" err="1"/>
              <a:t>StackOverflow</a:t>
            </a:r>
            <a:r>
              <a:rPr lang="en-US" dirty="0"/>
              <a:t> as they are able to workaround the issues,</a:t>
            </a:r>
          </a:p>
          <a:p>
            <a:r>
              <a:rPr lang="en-US" dirty="0"/>
              <a:t>despite the vulnerabilities they cause.</a:t>
            </a:r>
          </a:p>
          <a:p>
            <a:endParaRPr lang="en-US" dirty="0"/>
          </a:p>
          <a:p>
            <a:r>
              <a:rPr lang="en-US" strike="sngStrike" dirty="0"/>
              <a:t>simple voting based moderation, adopted by </a:t>
            </a:r>
            <a:r>
              <a:rPr lang="en-US" strike="sngStrike" dirty="0" err="1"/>
              <a:t>ServerFault</a:t>
            </a:r>
            <a:r>
              <a:rPr lang="en-US" strike="sngStrike" dirty="0"/>
              <a:t> and </a:t>
            </a:r>
            <a:r>
              <a:rPr lang="en-US" strike="sngStrike" dirty="0" err="1"/>
              <a:t>StackOverflow</a:t>
            </a:r>
            <a:r>
              <a:rPr lang="en-US" strike="sngStrike" dirty="0"/>
              <a:t> is ineffective in suppressing these insecure suggestions. Some security misconfigurations are actually ranked pretty high, because they do work around the access-denied issues despite causing vulnerabilities.</a:t>
            </a:r>
          </a:p>
          <a:p>
            <a:endParaRPr lang="en-US" dirty="0"/>
          </a:p>
          <a:p>
            <a:r>
              <a:rPr lang="en-US" dirty="0"/>
              <a:t>Moreover, 48.6% of the suggested misconfigurations were actually adopted by sysadmins who were desperate to allow the denied access.  </a:t>
            </a:r>
          </a:p>
        </p:txBody>
      </p:sp>
      <p:sp>
        <p:nvSpPr>
          <p:cNvPr id="4" name="Slide Number Placeholder 3"/>
          <p:cNvSpPr>
            <a:spLocks noGrp="1"/>
          </p:cNvSpPr>
          <p:nvPr>
            <p:ph type="sldNum" sz="quarter" idx="10"/>
          </p:nvPr>
        </p:nvSpPr>
        <p:spPr/>
        <p:txBody>
          <a:bodyPr/>
          <a:lstStyle/>
          <a:p>
            <a:fld id="{D5A190C9-7F7D-46BF-A8BC-6489A32BB7E0}" type="slidenum">
              <a:rPr lang="en-US" smtClean="0"/>
              <a:t>35</a:t>
            </a:fld>
            <a:endParaRPr lang="en-US"/>
          </a:p>
        </p:txBody>
      </p:sp>
    </p:spTree>
    <p:extLst>
      <p:ext uri="{BB962C8B-B14F-4D97-AF65-F5344CB8AC3E}">
        <p14:creationId xmlns:p14="http://schemas.microsoft.com/office/powerpoint/2010/main" val="36867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fundamental obstacle that prevents correct configurations is the lack of precise information that can help sysadmins develop the precise understanding of the root cause of the denied access such as the missing permissions. </a:t>
            </a:r>
          </a:p>
          <a:p>
            <a:endParaRPr lang="en-US" dirty="0"/>
          </a:p>
          <a:p>
            <a:r>
              <a:rPr lang="en-US" dirty="0"/>
              <a:t>Note that the information has to be precise, because security means precise settings that follow the principle of the least privilege. </a:t>
            </a:r>
          </a:p>
          <a:p>
            <a:r>
              <a:rPr lang="en-US" dirty="0"/>
              <a:t>Without precise information, how can sysadmins fix the issues with precise settings?</a:t>
            </a:r>
          </a:p>
          <a:p>
            <a:endParaRPr lang="en-US" dirty="0"/>
          </a:p>
          <a:p>
            <a:r>
              <a:rPr lang="en-US" dirty="0"/>
              <a:t>If you still remember the log message in the example I explained in the beginning of the talk. </a:t>
            </a:r>
          </a:p>
          <a:p>
            <a:r>
              <a:rPr lang="en-US" dirty="0"/>
              <a:t>It really sucks… right?? Basically it tells nothing but “some”… </a:t>
            </a:r>
          </a:p>
          <a:p>
            <a:endParaRPr lang="en-US" dirty="0"/>
          </a:p>
          <a:p>
            <a:r>
              <a:rPr lang="en-US" dirty="0"/>
              <a:t>As commented by the </a:t>
            </a:r>
            <a:r>
              <a:rPr lang="en-US" dirty="0" err="1"/>
              <a:t>sysamdins</a:t>
            </a:r>
            <a:r>
              <a:rPr lang="en-US" dirty="0"/>
              <a:t>, </a:t>
            </a:r>
          </a:p>
        </p:txBody>
      </p:sp>
      <p:sp>
        <p:nvSpPr>
          <p:cNvPr id="4" name="Slide Number Placeholder 3"/>
          <p:cNvSpPr>
            <a:spLocks noGrp="1"/>
          </p:cNvSpPr>
          <p:nvPr>
            <p:ph type="sldNum" sz="quarter" idx="10"/>
          </p:nvPr>
        </p:nvSpPr>
        <p:spPr/>
        <p:txBody>
          <a:bodyPr/>
          <a:lstStyle/>
          <a:p>
            <a:fld id="{D5A190C9-7F7D-46BF-A8BC-6489A32BB7E0}" type="slidenum">
              <a:rPr lang="en-US" smtClean="0"/>
              <a:t>36</a:t>
            </a:fld>
            <a:endParaRPr lang="en-US"/>
          </a:p>
        </p:txBody>
      </p:sp>
    </p:spTree>
    <p:extLst>
      <p:ext uri="{BB962C8B-B14F-4D97-AF65-F5344CB8AC3E}">
        <p14:creationId xmlns:p14="http://schemas.microsoft.com/office/powerpoint/2010/main" val="2544397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systematically understand the deficiency of existing log messages, we study the log messages in six systems software projects;</a:t>
            </a:r>
          </a:p>
          <a:p>
            <a:r>
              <a:rPr lang="en-US" dirty="0"/>
              <a:t>We first identify the program locations where access gets denied, typically, these locations have clear patterns such as return an error code.</a:t>
            </a:r>
          </a:p>
          <a:p>
            <a:r>
              <a:rPr lang="en-US" dirty="0"/>
              <a:t>Then, we inspect the usability of the log messages when the access is denied.</a:t>
            </a:r>
          </a:p>
          <a:p>
            <a:endParaRPr lang="en-US" dirty="0"/>
          </a:p>
          <a:p>
            <a:r>
              <a:rPr lang="en-US" dirty="0"/>
              <a:t>TODO:</a:t>
            </a:r>
          </a:p>
          <a:p>
            <a:endParaRPr lang="en-US" dirty="0"/>
          </a:p>
          <a:p>
            <a:r>
              <a:rPr lang="en-US" dirty="0"/>
              <a:t>The two major usability problems revealed by our study is that </a:t>
            </a:r>
          </a:p>
          <a:p>
            <a:endParaRPr lang="en-US" dirty="0"/>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37</a:t>
            </a:fld>
            <a:endParaRPr lang="en-US"/>
          </a:p>
        </p:txBody>
      </p:sp>
    </p:spTree>
    <p:extLst>
      <p:ext uri="{BB962C8B-B14F-4D97-AF65-F5344CB8AC3E}">
        <p14:creationId xmlns:p14="http://schemas.microsoft.com/office/powerpoint/2010/main" val="411841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7783D-142A-4651-BD73-536BDA54BF5D}" type="slidenum">
              <a:rPr lang="en-US" smtClean="0"/>
              <a:t>9</a:t>
            </a:fld>
            <a:endParaRPr lang="en-US"/>
          </a:p>
        </p:txBody>
      </p:sp>
    </p:spTree>
    <p:extLst>
      <p:ext uri="{BB962C8B-B14F-4D97-AF65-F5344CB8AC3E}">
        <p14:creationId xmlns:p14="http://schemas.microsoft.com/office/powerpoint/2010/main" val="2222042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just give show you a tiny example from Apache web server. </a:t>
            </a:r>
          </a:p>
          <a:p>
            <a:r>
              <a:rPr lang="en-US" dirty="0"/>
              <a:t>I was actually told a million times that don’t put code in the slides for a HCI conference, but I still want to do it…</a:t>
            </a:r>
          </a:p>
          <a:p>
            <a:endParaRPr lang="en-US" dirty="0"/>
          </a:p>
          <a:p>
            <a:r>
              <a:rPr lang="en-US" dirty="0"/>
              <a:t>Apache basically provides </a:t>
            </a:r>
            <a:r>
              <a:rPr lang="en-US" dirty="0" err="1"/>
              <a:t>ip</a:t>
            </a:r>
            <a:r>
              <a:rPr lang="en-US" dirty="0"/>
              <a:t>-based access control. It is implemented by this check function.</a:t>
            </a:r>
          </a:p>
          <a:p>
            <a:r>
              <a:rPr lang="en-US" dirty="0"/>
              <a:t>If the </a:t>
            </a:r>
            <a:r>
              <a:rPr lang="en-US" dirty="0" err="1"/>
              <a:t>ip</a:t>
            </a:r>
            <a:r>
              <a:rPr lang="en-US" dirty="0"/>
              <a:t> of the request, r, is allowed, it returns a AUTHZ_GRANTED; otherwise it returns AUTHZ_DENIED.</a:t>
            </a:r>
          </a:p>
          <a:p>
            <a:r>
              <a:rPr lang="en-US" dirty="0"/>
              <a:t>Note that this check function does not print any log. </a:t>
            </a:r>
          </a:p>
          <a:p>
            <a:endParaRPr lang="en-US" dirty="0"/>
          </a:p>
          <a:p>
            <a:r>
              <a:rPr lang="en-US" dirty="0"/>
              <a:t>In apache, there are a number of different check functions like this, such as </a:t>
            </a:r>
          </a:p>
          <a:p>
            <a:r>
              <a:rPr lang="en-US" dirty="0"/>
              <a:t>Host-based and method based access control. </a:t>
            </a:r>
          </a:p>
          <a:p>
            <a:endParaRPr lang="en-US" dirty="0"/>
          </a:p>
          <a:p>
            <a:r>
              <a:rPr lang="en-US" dirty="0"/>
              <a:t>And all these checks, if denying the request, end up with exactly the same log message. </a:t>
            </a:r>
          </a:p>
          <a:p>
            <a:r>
              <a:rPr lang="en-US" dirty="0"/>
              <a:t>So as a sysadmins, there’s no way to understand, based on this log message, what exactly denied an access request. </a:t>
            </a:r>
          </a:p>
        </p:txBody>
      </p:sp>
      <p:sp>
        <p:nvSpPr>
          <p:cNvPr id="4" name="Slide Number Placeholder 3"/>
          <p:cNvSpPr>
            <a:spLocks noGrp="1"/>
          </p:cNvSpPr>
          <p:nvPr>
            <p:ph type="sldNum" sz="quarter" idx="10"/>
          </p:nvPr>
        </p:nvSpPr>
        <p:spPr/>
        <p:txBody>
          <a:bodyPr/>
          <a:lstStyle/>
          <a:p>
            <a:fld id="{D5A190C9-7F7D-46BF-A8BC-6489A32BB7E0}" type="slidenum">
              <a:rPr lang="en-US" smtClean="0"/>
              <a:t>38</a:t>
            </a:fld>
            <a:endParaRPr lang="en-US"/>
          </a:p>
        </p:txBody>
      </p:sp>
    </p:spTree>
    <p:extLst>
      <p:ext uri="{BB962C8B-B14F-4D97-AF65-F5344CB8AC3E}">
        <p14:creationId xmlns:p14="http://schemas.microsoft.com/office/powerpoint/2010/main" val="325502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find only….</a:t>
            </a:r>
          </a:p>
        </p:txBody>
      </p:sp>
      <p:sp>
        <p:nvSpPr>
          <p:cNvPr id="4" name="Slide Number Placeholder 3"/>
          <p:cNvSpPr>
            <a:spLocks noGrp="1"/>
          </p:cNvSpPr>
          <p:nvPr>
            <p:ph type="sldNum" sz="quarter" idx="10"/>
          </p:nvPr>
        </p:nvSpPr>
        <p:spPr/>
        <p:txBody>
          <a:bodyPr/>
          <a:lstStyle/>
          <a:p>
            <a:fld id="{D5A190C9-7F7D-46BF-A8BC-6489A32BB7E0}" type="slidenum">
              <a:rPr lang="en-US" smtClean="0"/>
              <a:t>39</a:t>
            </a:fld>
            <a:endParaRPr lang="en-US"/>
          </a:p>
        </p:txBody>
      </p:sp>
    </p:spTree>
    <p:extLst>
      <p:ext uri="{BB962C8B-B14F-4D97-AF65-F5344CB8AC3E}">
        <p14:creationId xmlns:p14="http://schemas.microsoft.com/office/powerpoint/2010/main" val="2744089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obstacle that prevents correct configuration solutions is the lack of precise feedback information, as indicated by many of the comments of sysadmins. </a:t>
            </a:r>
          </a:p>
          <a:p>
            <a:r>
              <a:rPr lang="en-US" dirty="0"/>
              <a:t>Here is a representative one. </a:t>
            </a:r>
          </a:p>
          <a:p>
            <a:r>
              <a:rPr lang="en-US" dirty="0"/>
              <a:t>“””</a:t>
            </a:r>
          </a:p>
          <a:p>
            <a:r>
              <a:rPr lang="en-US" dirty="0"/>
              <a:t>“””</a:t>
            </a:r>
          </a:p>
          <a:p>
            <a:endParaRPr lang="en-US" dirty="0"/>
          </a:p>
          <a:p>
            <a:r>
              <a:rPr lang="en-US" dirty="0"/>
              <a:t>Note that log messages are the main feedback channel for sysadmins to understand and resolve access-denied issues.</a:t>
            </a:r>
          </a:p>
          <a:p>
            <a:r>
              <a:rPr lang="en-US" dirty="0"/>
              <a:t>Among all the studied cases, most sysadmins check logs but few of them try to understand the code even all the studied software is open sourced. </a:t>
            </a:r>
          </a:p>
        </p:txBody>
      </p:sp>
      <p:sp>
        <p:nvSpPr>
          <p:cNvPr id="4" name="Slide Number Placeholder 3"/>
          <p:cNvSpPr>
            <a:spLocks noGrp="1"/>
          </p:cNvSpPr>
          <p:nvPr>
            <p:ph type="sldNum" sz="quarter" idx="10"/>
          </p:nvPr>
        </p:nvSpPr>
        <p:spPr/>
        <p:txBody>
          <a:bodyPr/>
          <a:lstStyle/>
          <a:p>
            <a:fld id="{D5A190C9-7F7D-46BF-A8BC-6489A32BB7E0}" type="slidenum">
              <a:rPr lang="en-US" smtClean="0"/>
              <a:t>40</a:t>
            </a:fld>
            <a:endParaRPr lang="en-US"/>
          </a:p>
        </p:txBody>
      </p:sp>
    </p:spTree>
    <p:extLst>
      <p:ext uri="{BB962C8B-B14F-4D97-AF65-F5344CB8AC3E}">
        <p14:creationId xmlns:p14="http://schemas.microsoft.com/office/powerpoint/2010/main" val="694198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190C9-7F7D-46BF-A8BC-6489A32BB7E0}" type="slidenum">
              <a:rPr lang="en-US" smtClean="0"/>
              <a:t>41</a:t>
            </a:fld>
            <a:endParaRPr lang="en-US"/>
          </a:p>
        </p:txBody>
      </p:sp>
    </p:spTree>
    <p:extLst>
      <p:ext uri="{BB962C8B-B14F-4D97-AF65-F5344CB8AC3E}">
        <p14:creationId xmlns:p14="http://schemas.microsoft.com/office/powerpoint/2010/main" val="4259470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A190C9-7F7D-46BF-A8BC-6489A32BB7E0}" type="slidenum">
              <a:rPr lang="en-US" smtClean="0"/>
              <a:t>42</a:t>
            </a:fld>
            <a:endParaRPr lang="en-US"/>
          </a:p>
        </p:txBody>
      </p:sp>
    </p:spTree>
    <p:extLst>
      <p:ext uri="{BB962C8B-B14F-4D97-AF65-F5344CB8AC3E}">
        <p14:creationId xmlns:p14="http://schemas.microsoft.com/office/powerpoint/2010/main" val="409853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conclude by summarizing the implications of our results.</a:t>
            </a:r>
          </a:p>
          <a:p>
            <a:r>
              <a:rPr lang="en-US" dirty="0"/>
              <a:t>I think whenever we want to present useful information, we need understand the purpose of the information---who is going to use this information? How will they consume this information.</a:t>
            </a:r>
          </a:p>
          <a:p>
            <a:endParaRPr lang="en-US" dirty="0"/>
          </a:p>
          <a:p>
            <a:r>
              <a:rPr lang="en-US" dirty="0"/>
              <a:t>In this context, access-control related logs are very different from other log messages with different purposes such as failure diagnosis or interactive debugging. </a:t>
            </a:r>
          </a:p>
          <a:p>
            <a:r>
              <a:rPr lang="en-US" dirty="0"/>
              <a:t>Therefore, they have special usability principles. </a:t>
            </a:r>
          </a:p>
          <a:p>
            <a:r>
              <a:rPr lang="en-US" dirty="0"/>
              <a:t>In general, these log messages should enable sysadmins to fix access-denied issues with precise access-control configurations.</a:t>
            </a:r>
          </a:p>
          <a:p>
            <a:r>
              <a:rPr lang="en-US" dirty="0"/>
              <a:t>Right now, this is missing in real-world widely-used systems software. </a:t>
            </a:r>
          </a:p>
          <a:p>
            <a:endParaRPr lang="en-US" dirty="0"/>
          </a:p>
          <a:p>
            <a:r>
              <a:rPr lang="en-US" dirty="0"/>
              <a:t>Also,  I personally believe that though security configuration, exemplified by access-control configurations, are terribly complicated for human admins to make correct, they can, and should be, automated. </a:t>
            </a:r>
          </a:p>
        </p:txBody>
      </p:sp>
      <p:sp>
        <p:nvSpPr>
          <p:cNvPr id="4" name="Slide Number Placeholder 3"/>
          <p:cNvSpPr>
            <a:spLocks noGrp="1"/>
          </p:cNvSpPr>
          <p:nvPr>
            <p:ph type="sldNum" sz="quarter" idx="10"/>
          </p:nvPr>
        </p:nvSpPr>
        <p:spPr/>
        <p:txBody>
          <a:bodyPr/>
          <a:lstStyle/>
          <a:p>
            <a:fld id="{D5A190C9-7F7D-46BF-A8BC-6489A32BB7E0}" type="slidenum">
              <a:rPr lang="en-US" smtClean="0"/>
              <a:t>43</a:t>
            </a:fld>
            <a:endParaRPr lang="en-US"/>
          </a:p>
        </p:txBody>
      </p:sp>
    </p:spTree>
    <p:extLst>
      <p:ext uri="{BB962C8B-B14F-4D97-AF65-F5344CB8AC3E}">
        <p14:creationId xmlns:p14="http://schemas.microsoft.com/office/powerpoint/2010/main" val="2270606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 leave the conclusion here and I’d like to take questions. </a:t>
            </a:r>
          </a:p>
          <a:p>
            <a:endParaRPr lang="en-US" dirty="0"/>
          </a:p>
          <a:p>
            <a:r>
              <a:rPr lang="en-US" dirty="0"/>
              <a:t>Thank you!</a:t>
            </a:r>
          </a:p>
          <a:p>
            <a:endParaRPr lang="en-US" dirty="0"/>
          </a:p>
          <a:p>
            <a:endParaRPr lang="en-US" dirty="0"/>
          </a:p>
          <a:p>
            <a:r>
              <a:rPr lang="en-US" strike="sngStrike" dirty="0"/>
              <a:t>To conclude, today I show you how security </a:t>
            </a:r>
            <a:r>
              <a:rPr lang="en-US" strike="sngStrike" dirty="0" err="1"/>
              <a:t>misconfigs</a:t>
            </a:r>
            <a:r>
              <a:rPr lang="en-US" strike="sngStrike" dirty="0"/>
              <a:t> are commonly introduced to work around access-denied issues in the real world, and how ineffective they are. </a:t>
            </a:r>
          </a:p>
          <a:p>
            <a:endParaRPr lang="en-US" strike="sngStrike" dirty="0"/>
          </a:p>
          <a:p>
            <a:r>
              <a:rPr lang="en-US" strike="sngStrike" dirty="0"/>
              <a:t>To prevent security misconfigurations, software engineering practices and tool support are desired to enable precise fix, which is our ongoing work. </a:t>
            </a:r>
          </a:p>
          <a:p>
            <a:endParaRPr lang="en-US" strike="sngStrike" dirty="0"/>
          </a:p>
          <a:p>
            <a:r>
              <a:rPr lang="en-US" strike="sngStrike" dirty="0"/>
              <a:t>The dataset is available online, so feel free to download and take a look.</a:t>
            </a:r>
          </a:p>
          <a:p>
            <a:endParaRPr lang="en-US" dirty="0"/>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44</a:t>
            </a:fld>
            <a:endParaRPr lang="en-US"/>
          </a:p>
        </p:txBody>
      </p:sp>
    </p:spTree>
    <p:extLst>
      <p:ext uri="{BB962C8B-B14F-4D97-AF65-F5344CB8AC3E}">
        <p14:creationId xmlns:p14="http://schemas.microsoft.com/office/powerpoint/2010/main" val="2490861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configuration</a:t>
            </a:r>
            <a:r>
              <a:rPr lang="en-US" baseline="0" dirty="0"/>
              <a:t> errors are prevalent. </a:t>
            </a:r>
          </a:p>
          <a:p>
            <a:endParaRPr lang="en-US" baseline="0" dirty="0"/>
          </a:p>
          <a:p>
            <a:r>
              <a:rPr lang="en-US" baseline="0" dirty="0"/>
              <a:t>I know many of you have seen this pie chat for several times. Let me present it for the 2nd last time. </a:t>
            </a:r>
          </a:p>
          <a:p>
            <a:r>
              <a:rPr lang="en-US" baseline="0" dirty="0"/>
              <a:t>This pie chart shows the root causes of high-severity customer issues of Storage-A, a commercial storage system from a major storage company in US (actually our collaborators).</a:t>
            </a:r>
          </a:p>
          <a:p>
            <a:endParaRPr lang="en-US" baseline="0" dirty="0"/>
          </a:p>
          <a:p>
            <a:r>
              <a:rPr lang="en-US" baseline="0" dirty="0"/>
              <a:t>Similar statistics are observed and reported in many other types of systems, such as Hadoop systems.</a:t>
            </a:r>
          </a:p>
          <a:p>
            <a:endParaRPr lang="en-US" baseline="0" dirty="0"/>
          </a:p>
          <a:p>
            <a:endParaRPr lang="en-US" baseline="0" dirty="0"/>
          </a:p>
          <a:p>
            <a:endParaRPr lang="en-US" baseline="0" dirty="0"/>
          </a:p>
          <a:p>
            <a:endParaRPr lang="en-US" baseline="0" dirty="0"/>
          </a:p>
          <a:p>
            <a:r>
              <a:rPr lang="en-US" baseline="0" dirty="0"/>
              <a:t>This one is from </a:t>
            </a:r>
            <a:r>
              <a:rPr lang="en-US" baseline="0" dirty="0" err="1"/>
              <a:t>Cloudera</a:t>
            </a:r>
            <a:r>
              <a:rPr lang="en-US" baseline="0" dirty="0"/>
              <a:t>. We can see that the dominant cause of Hadoop cluster failures are misconfigurations.</a:t>
            </a:r>
            <a:endParaRPr lang="en-US" dirty="0"/>
          </a:p>
        </p:txBody>
      </p:sp>
      <p:sp>
        <p:nvSpPr>
          <p:cNvPr id="4" name="Slide Number Placeholder 3"/>
          <p:cNvSpPr>
            <a:spLocks noGrp="1"/>
          </p:cNvSpPr>
          <p:nvPr>
            <p:ph type="sldNum" sz="quarter" idx="10"/>
          </p:nvPr>
        </p:nvSpPr>
        <p:spPr/>
        <p:txBody>
          <a:bodyPr/>
          <a:lstStyle/>
          <a:p>
            <a:fld id="{54936ADE-A073-4290-BB5F-37B9E33FE075}" type="slidenum">
              <a:rPr lang="en-US" smtClean="0"/>
              <a:t>10</a:t>
            </a:fld>
            <a:endParaRPr lang="en-US"/>
          </a:p>
        </p:txBody>
      </p:sp>
    </p:spTree>
    <p:extLst>
      <p:ext uri="{BB962C8B-B14F-4D97-AF65-F5344CB8AC3E}">
        <p14:creationId xmlns:p14="http://schemas.microsoft.com/office/powerpoint/2010/main" val="1363575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One thing we want to emphasize</a:t>
            </a:r>
            <a:r>
              <a:rPr lang="en-US" baseline="0" dirty="0"/>
              <a:t> is that misconfigurations are usually in a grey zone, </a:t>
            </a:r>
          </a:p>
          <a:p>
            <a:endParaRPr lang="en-US" baseline="0" dirty="0"/>
          </a:p>
          <a:p>
            <a:r>
              <a:rPr lang="en-US" baseline="0" dirty="0"/>
              <a:t>Developers may think it is users’ problems that they don’t configure the system in a correct way, but the users may think it is developers’ problem that that they design the system’s configuration to be complex and error-prone.</a:t>
            </a:r>
          </a:p>
          <a:p>
            <a:endParaRPr lang="en-US" baseline="0" dirty="0"/>
          </a:p>
          <a:p>
            <a:r>
              <a:rPr lang="en-US" baseline="0" dirty="0"/>
              <a:t>This may partly explain why no one had comprehensively studied misconfigurations .</a:t>
            </a:r>
            <a:endParaRPr lang="en-US" dirty="0"/>
          </a:p>
        </p:txBody>
      </p:sp>
      <p:sp>
        <p:nvSpPr>
          <p:cNvPr id="4" name="灯片编号占位符 3"/>
          <p:cNvSpPr>
            <a:spLocks noGrp="1"/>
          </p:cNvSpPr>
          <p:nvPr>
            <p:ph type="sldNum" sz="quarter" idx="10"/>
          </p:nvPr>
        </p:nvSpPr>
        <p:spPr/>
        <p:txBody>
          <a:bodyPr/>
          <a:lstStyle/>
          <a:p>
            <a:fld id="{F7BF7733-1F1B-4A1E-8A6B-E082687752CA}" type="slidenum">
              <a:rPr lang="zh-CN" altLang="en-US" smtClean="0"/>
              <a:pPr/>
              <a:t>11</a:t>
            </a:fld>
            <a:endParaRPr lang="zh-CN" altLang="en-US"/>
          </a:p>
        </p:txBody>
      </p:sp>
    </p:spTree>
    <p:extLst>
      <p:ext uri="{BB962C8B-B14F-4D97-AF65-F5344CB8AC3E}">
        <p14:creationId xmlns:p14="http://schemas.microsoft.com/office/powerpoint/2010/main" val="409967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stories I’m going to talk about start from notorious messages of “access denied”.</a:t>
            </a:r>
          </a:p>
          <a:p>
            <a:endParaRPr lang="en-US" dirty="0"/>
          </a:p>
          <a:p>
            <a:r>
              <a:rPr lang="en-US" dirty="0"/>
              <a:t>I think all of you encountered such </a:t>
            </a:r>
            <a:r>
              <a:rPr lang="en-US" altLang="zh-CN" dirty="0"/>
              <a:t>messages</a:t>
            </a:r>
            <a:r>
              <a:rPr lang="en-US" dirty="0"/>
              <a:t> before, right?</a:t>
            </a:r>
          </a:p>
          <a:p>
            <a:r>
              <a:rPr lang="en-US" dirty="0"/>
              <a:t>I believe that you saw this not because you were accessing illegal content you’re not supposed to access. </a:t>
            </a:r>
          </a:p>
          <a:p>
            <a:endParaRPr lang="en-US" dirty="0"/>
          </a:p>
          <a:p>
            <a:r>
              <a:rPr lang="en-US" dirty="0"/>
              <a:t>In fact, many times the access denials are unintended, undesired; and are causing problems not only to you, </a:t>
            </a:r>
          </a:p>
          <a:p>
            <a:r>
              <a:rPr lang="en-US" dirty="0"/>
              <a:t>but also to service providers. because if the pages or services cannot be accessed, they are losing money. </a:t>
            </a:r>
          </a:p>
        </p:txBody>
      </p:sp>
      <p:sp>
        <p:nvSpPr>
          <p:cNvPr id="4" name="Slide Number Placeholder 3"/>
          <p:cNvSpPr>
            <a:spLocks noGrp="1"/>
          </p:cNvSpPr>
          <p:nvPr>
            <p:ph type="sldNum" sz="quarter" idx="10"/>
          </p:nvPr>
        </p:nvSpPr>
        <p:spPr/>
        <p:txBody>
          <a:bodyPr/>
          <a:lstStyle/>
          <a:p>
            <a:fld id="{D5A190C9-7F7D-46BF-A8BC-6489A32BB7E0}" type="slidenum">
              <a:rPr lang="en-US" smtClean="0"/>
              <a:t>14</a:t>
            </a:fld>
            <a:endParaRPr lang="en-US"/>
          </a:p>
        </p:txBody>
      </p:sp>
    </p:spTree>
    <p:extLst>
      <p:ext uri="{BB962C8B-B14F-4D97-AF65-F5344CB8AC3E}">
        <p14:creationId xmlns:p14="http://schemas.microsoft.com/office/powerpoint/2010/main" val="406269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15</a:t>
            </a:fld>
            <a:endParaRPr lang="en-US"/>
          </a:p>
        </p:txBody>
      </p:sp>
    </p:spTree>
    <p:extLst>
      <p:ext uri="{BB962C8B-B14F-4D97-AF65-F5344CB8AC3E}">
        <p14:creationId xmlns:p14="http://schemas.microsoft.com/office/powerpoint/2010/main" val="160373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these access-denied issues go to system administrators who are responsible for managing the system infrastructure that provide high-level services such as websites. </a:t>
            </a:r>
          </a:p>
          <a:p>
            <a:endParaRPr lang="en-US" dirty="0"/>
          </a:p>
          <a:p>
            <a:r>
              <a:rPr lang="en-US" dirty="0"/>
              <a:t>They are the target users of our study; </a:t>
            </a:r>
          </a:p>
          <a:p>
            <a:r>
              <a:rPr lang="en-US" dirty="0"/>
              <a:t>Sysadmins are a very special user group, </a:t>
            </a:r>
          </a:p>
          <a:p>
            <a:pPr defTabSz="966612">
              <a:defRPr/>
            </a:pPr>
            <a:r>
              <a:rPr lang="en-US" dirty="0"/>
              <a:t>they are not the developers who implement the software, and </a:t>
            </a:r>
          </a:p>
          <a:p>
            <a:pPr defTabSz="966612">
              <a:defRPr/>
            </a:pPr>
            <a:r>
              <a:rPr lang="en-US" strike="sngStrike" dirty="0"/>
              <a:t>For example, the sysadmins who manage the websites are not one who implement web servers such as Apache and </a:t>
            </a:r>
            <a:r>
              <a:rPr lang="en-US" strike="sngStrike" dirty="0" err="1"/>
              <a:t>Ngnix</a:t>
            </a:r>
            <a:r>
              <a:rPr lang="en-US" strike="sngStrike" dirty="0"/>
              <a:t>. </a:t>
            </a:r>
          </a:p>
          <a:p>
            <a:pPr defTabSz="966612">
              <a:defRPr/>
            </a:pPr>
            <a:r>
              <a:rPr lang="en-US" dirty="0"/>
              <a:t>they seldom read code; if they are managing commercial systems, they don’t even have the access to the source code.  </a:t>
            </a:r>
          </a:p>
          <a:p>
            <a:pPr defTabSz="966612">
              <a:defRPr/>
            </a:pPr>
            <a:r>
              <a:rPr lang="en-US" dirty="0"/>
              <a:t>For similar reason, they don’t, and often can’t, debug the code. </a:t>
            </a:r>
          </a:p>
          <a:p>
            <a:r>
              <a:rPr lang="en-US" dirty="0"/>
              <a:t>Instead, they mostly solve problems by modifying configurations of the software.</a:t>
            </a:r>
          </a:p>
          <a:p>
            <a:endParaRPr lang="en-US" dirty="0"/>
          </a:p>
          <a:p>
            <a:r>
              <a:rPr lang="en-US" dirty="0"/>
              <a:t>On the other hand, sysadmins are not end users either.  </a:t>
            </a:r>
          </a:p>
          <a:p>
            <a:r>
              <a:rPr lang="en-US" dirty="0"/>
              <a:t>System administration, by definition is technical inclined;</a:t>
            </a:r>
          </a:p>
          <a:p>
            <a:r>
              <a:rPr lang="en-US" dirty="0"/>
              <a:t>they have to address issues reported by end users; </a:t>
            </a:r>
          </a:p>
          <a:p>
            <a:r>
              <a:rPr lang="en-US" dirty="0"/>
              <a:t>also, they do care about security as one primary aspect of system administration. </a:t>
            </a:r>
          </a:p>
          <a:p>
            <a:endParaRPr lang="en-US" dirty="0"/>
          </a:p>
          <a:p>
            <a:pPr defTabSz="966612"/>
            <a:r>
              <a:rPr lang="en-US" dirty="0"/>
              <a:t>So how do sysadmins deal with access-denied issues?</a:t>
            </a:r>
          </a:p>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16</a:t>
            </a:fld>
            <a:endParaRPr lang="en-US"/>
          </a:p>
        </p:txBody>
      </p:sp>
    </p:spTree>
    <p:extLst>
      <p:ext uri="{BB962C8B-B14F-4D97-AF65-F5344CB8AC3E}">
        <p14:creationId xmlns:p14="http://schemas.microsoft.com/office/powerpoint/2010/main" val="336669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A190C9-7F7D-46BF-A8BC-6489A32BB7E0}" type="slidenum">
              <a:rPr lang="en-US" smtClean="0"/>
              <a:t>17</a:t>
            </a:fld>
            <a:endParaRPr lang="en-US"/>
          </a:p>
        </p:txBody>
      </p:sp>
    </p:spTree>
    <p:extLst>
      <p:ext uri="{BB962C8B-B14F-4D97-AF65-F5344CB8AC3E}">
        <p14:creationId xmlns:p14="http://schemas.microsoft.com/office/powerpoint/2010/main" val="391349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D80ACB-171A-4936-963D-4D9E773A5D03}"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121259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D80ACB-171A-4936-963D-4D9E773A5D03}"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255730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D80ACB-171A-4936-963D-4D9E773A5D03}"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83035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D80ACB-171A-4936-963D-4D9E773A5D03}"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641852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D80ACB-171A-4936-963D-4D9E773A5D03}" type="datetimeFigureOut">
              <a:rPr lang="en-US" smtClean="0"/>
              <a:t>11/21/18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973630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D80ACB-171A-4936-963D-4D9E773A5D03}"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52372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D80ACB-171A-4936-963D-4D9E773A5D03}" type="datetimeFigureOut">
              <a:rPr lang="en-US" smtClean="0"/>
              <a:t>11/21/18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121049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D80ACB-171A-4936-963D-4D9E773A5D03}" type="datetimeFigureOut">
              <a:rPr lang="en-US" smtClean="0"/>
              <a:t>11/21/18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692574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D80ACB-171A-4936-963D-4D9E773A5D03}" type="datetimeFigureOut">
              <a:rPr lang="en-US" smtClean="0"/>
              <a:t>11/21/18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702133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D80ACB-171A-4936-963D-4D9E773A5D03}"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79721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D80ACB-171A-4936-963D-4D9E773A5D03}" type="datetimeFigureOut">
              <a:rPr lang="en-US" smtClean="0"/>
              <a:t>11/21/18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83564F-CB7D-43E4-8A81-177E4B7CC3F3}" type="slidenum">
              <a:rPr lang="en-US" smtClean="0"/>
              <a:t>‹#›</a:t>
            </a:fld>
            <a:endParaRPr lang="en-US"/>
          </a:p>
        </p:txBody>
      </p:sp>
    </p:spTree>
    <p:extLst>
      <p:ext uri="{BB962C8B-B14F-4D97-AF65-F5344CB8AC3E}">
        <p14:creationId xmlns:p14="http://schemas.microsoft.com/office/powerpoint/2010/main" val="309863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D80ACB-171A-4936-963D-4D9E773A5D03}" type="datetimeFigureOut">
              <a:rPr lang="en-US" smtClean="0"/>
              <a:t>11/21/18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3564F-CB7D-43E4-8A81-177E4B7CC3F3}" type="slidenum">
              <a:rPr lang="en-US" smtClean="0"/>
              <a:t>‹#›</a:t>
            </a:fld>
            <a:endParaRPr lang="en-US"/>
          </a:p>
        </p:txBody>
      </p:sp>
      <p:pic>
        <p:nvPicPr>
          <p:cNvPr id="7" name="Picture 6" descr="http://upload.wikimedia.org/wikipedia/en/thumb/4/42/UCSD_Seal.svg/200px-UCSD_Seal.svg.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87657" y="6001657"/>
            <a:ext cx="856343" cy="8563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49159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jpe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4.jpe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oleObject" Target="../embeddings/oleObject1.bin"/><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jpeg"/><Relationship Id="rId11" Type="http://schemas.openxmlformats.org/officeDocument/2006/relationships/image" Target="../media/image13.png"/><Relationship Id="rId5" Type="http://schemas.openxmlformats.org/officeDocument/2006/relationships/image" Target="../media/image9.jpeg"/><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ommunications_of_the_ACM" TargetMode="External"/><Relationship Id="rId2" Type="http://schemas.openxmlformats.org/officeDocument/2006/relationships/hyperlink" Target="https://en.wikipedia.org/wiki/Jerome_H._Saltze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Computer_security" TargetMode="External"/><Relationship Id="rId3" Type="http://schemas.openxmlformats.org/officeDocument/2006/relationships/hyperlink" Target="https://en.wikipedia.org/wiki/Multi-user" TargetMode="External"/><Relationship Id="rId7" Type="http://schemas.openxmlformats.org/officeDocument/2006/relationships/hyperlink" Target="https://en.wikipedia.org/wiki/System_resource" TargetMode="External"/><Relationship Id="rId2" Type="http://schemas.openxmlformats.org/officeDocument/2006/relationships/hyperlink" Target="https://en.wikipedia.org/wiki/Computer_systems" TargetMode="External"/><Relationship Id="rId1" Type="http://schemas.openxmlformats.org/officeDocument/2006/relationships/slideLayout" Target="../slideLayouts/slideLayout2.xml"/><Relationship Id="rId6" Type="http://schemas.openxmlformats.org/officeDocument/2006/relationships/hyperlink" Target="https://en.wikipedia.org/wiki/Computer_performance" TargetMode="External"/><Relationship Id="rId5" Type="http://schemas.openxmlformats.org/officeDocument/2006/relationships/hyperlink" Target="https://en.wikipedia.org/wiki/Uptime" TargetMode="External"/><Relationship Id="rId4" Type="http://schemas.openxmlformats.org/officeDocument/2006/relationships/hyperlink" Target="https://en.wikipedia.org/wiki/Server_(computing)" TargetMode="External"/><Relationship Id="rId9" Type="http://schemas.openxmlformats.org/officeDocument/2006/relationships/hyperlink" Target="https://en.wikipedia.org/wiki/User_(compu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 y="-23195"/>
            <a:ext cx="9144000" cy="1933404"/>
          </a:xfrm>
        </p:spPr>
        <p:txBody>
          <a:bodyPr>
            <a:noAutofit/>
          </a:bodyPr>
          <a:lstStyle/>
          <a:p>
            <a:r>
              <a:rPr lang="en-US" sz="4000" b="1" dirty="0"/>
              <a:t>Oops, I open up the system permission to everyone by accident</a:t>
            </a:r>
            <a:endParaRPr lang="en-US" sz="3600" b="1" dirty="0">
              <a:cs typeface="Arial" panose="020B0604020202020204" pitchFamily="34" charset="0"/>
            </a:endParaRPr>
          </a:p>
        </p:txBody>
      </p:sp>
      <p:sp>
        <p:nvSpPr>
          <p:cNvPr id="5" name="Title 1"/>
          <p:cNvSpPr txBox="1">
            <a:spLocks/>
          </p:cNvSpPr>
          <p:nvPr/>
        </p:nvSpPr>
        <p:spPr>
          <a:xfrm>
            <a:off x="457200" y="2667000"/>
            <a:ext cx="8153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FFFFFF"/>
                </a:solidFill>
              </a:rPr>
              <a:t>Yuanyuan Zhou (UCSD)</a:t>
            </a:r>
          </a:p>
        </p:txBody>
      </p:sp>
      <p:sp>
        <p:nvSpPr>
          <p:cNvPr id="3" name="Subtitle 2"/>
          <p:cNvSpPr>
            <a:spLocks noGrp="1"/>
          </p:cNvSpPr>
          <p:nvPr>
            <p:ph type="subTitle" idx="1"/>
          </p:nvPr>
        </p:nvSpPr>
        <p:spPr>
          <a:xfrm>
            <a:off x="990600" y="5650608"/>
            <a:ext cx="6934200" cy="1176594"/>
          </a:xfrm>
          <a:solidFill>
            <a:schemeClr val="tx2">
              <a:lumMod val="20000"/>
              <a:lumOff val="80000"/>
            </a:schemeClr>
          </a:solidFill>
        </p:spPr>
        <p:txBody>
          <a:bodyPr>
            <a:normAutofit/>
          </a:bodyPr>
          <a:lstStyle/>
          <a:p>
            <a:r>
              <a:rPr lang="en-US" sz="2400" dirty="0">
                <a:solidFill>
                  <a:schemeClr val="tx1"/>
                </a:solidFill>
              </a:rPr>
              <a:t>Joined work with my graduate students and my collaborators</a:t>
            </a:r>
          </a:p>
        </p:txBody>
      </p:sp>
      <p:pic>
        <p:nvPicPr>
          <p:cNvPr id="8" name="Picture 7">
            <a:extLst>
              <a:ext uri="{FF2B5EF4-FFF2-40B4-BE49-F238E27FC236}">
                <a16:creationId xmlns:a16="http://schemas.microsoft.com/office/drawing/2014/main" id="{1A8D07EF-8AF9-CD42-82CA-569DD6E8E7CE}"/>
              </a:ext>
            </a:extLst>
          </p:cNvPr>
          <p:cNvPicPr>
            <a:picLocks noChangeAspect="1"/>
          </p:cNvPicPr>
          <p:nvPr/>
        </p:nvPicPr>
        <p:blipFill rotWithShape="1">
          <a:blip r:embed="rId3"/>
          <a:srcRect t="9613"/>
          <a:stretch/>
        </p:blipFill>
        <p:spPr>
          <a:xfrm>
            <a:off x="1219200" y="1894969"/>
            <a:ext cx="6477000" cy="3717528"/>
          </a:xfrm>
          <a:prstGeom prst="rect">
            <a:avLst/>
          </a:prstGeom>
        </p:spPr>
      </p:pic>
    </p:spTree>
    <p:extLst>
      <p:ext uri="{BB962C8B-B14F-4D97-AF65-F5344CB8AC3E}">
        <p14:creationId xmlns:p14="http://schemas.microsoft.com/office/powerpoint/2010/main" val="1324352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Configuration errors in </a:t>
            </a:r>
            <a:r>
              <a:rPr lang="en-US" sz="4000" b="1" dirty="0" err="1">
                <a:latin typeface="Arial" panose="020B0604020202020204" pitchFamily="34" charset="0"/>
                <a:cs typeface="Arial" panose="020B0604020202020204" pitchFamily="34" charset="0"/>
              </a:rPr>
              <a:t>Hadoop</a:t>
            </a:r>
            <a:endParaRPr lang="en-US" sz="4000" b="1" dirty="0">
              <a:latin typeface="Arial" panose="020B0604020202020204" pitchFamily="34" charset="0"/>
              <a:cs typeface="Arial" panose="020B0604020202020204" pitchFamily="34" charset="0"/>
            </a:endParaRPr>
          </a:p>
        </p:txBody>
      </p:sp>
      <p:grpSp>
        <p:nvGrpSpPr>
          <p:cNvPr id="22" name="Group 21"/>
          <p:cNvGrpSpPr/>
          <p:nvPr/>
        </p:nvGrpSpPr>
        <p:grpSpPr>
          <a:xfrm>
            <a:off x="838200" y="1676400"/>
            <a:ext cx="7467600" cy="4654551"/>
            <a:chOff x="5154053" y="2024252"/>
            <a:chExt cx="6699018" cy="4654551"/>
          </a:xfrm>
        </p:grpSpPr>
        <p:grpSp>
          <p:nvGrpSpPr>
            <p:cNvPr id="12" name="Group 11"/>
            <p:cNvGrpSpPr/>
            <p:nvPr/>
          </p:nvGrpSpPr>
          <p:grpSpPr>
            <a:xfrm>
              <a:off x="5154053" y="2024252"/>
              <a:ext cx="6699018" cy="4323729"/>
              <a:chOff x="4189226" y="2132417"/>
              <a:chExt cx="4348716" cy="2772709"/>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290" y="2132417"/>
                <a:ext cx="4094248" cy="26110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Rectangle 13"/>
              <p:cNvSpPr/>
              <p:nvPr/>
            </p:nvSpPr>
            <p:spPr>
              <a:xfrm>
                <a:off x="4189226" y="4314571"/>
                <a:ext cx="4348716" cy="590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8716" y="4344943"/>
                <a:ext cx="4008475" cy="404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Hadoop</a:t>
                </a:r>
                <a:endParaRPr lang="en-US" dirty="0">
                  <a:solidFill>
                    <a:srgbClr val="002060"/>
                  </a:solidFill>
                </a:endParaRPr>
              </a:p>
            </p:txBody>
          </p:sp>
        </p:grpSp>
        <p:sp>
          <p:nvSpPr>
            <p:cNvPr id="20" name="Rectangle 19"/>
            <p:cNvSpPr/>
            <p:nvPr/>
          </p:nvSpPr>
          <p:spPr>
            <a:xfrm>
              <a:off x="6075331" y="6008671"/>
              <a:ext cx="4926301" cy="670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2060"/>
                  </a:solidFill>
                </a:rPr>
                <a:t>Root causes of support tickets</a:t>
              </a:r>
            </a:p>
            <a:p>
              <a:pPr algn="ctr"/>
              <a:r>
                <a:rPr lang="en-US" sz="2000" dirty="0">
                  <a:solidFill>
                    <a:srgbClr val="002060"/>
                  </a:solidFill>
                </a:rPr>
                <a:t>[</a:t>
              </a:r>
              <a:r>
                <a:rPr lang="en-US" sz="2000" dirty="0" err="1">
                  <a:solidFill>
                    <a:srgbClr val="002060"/>
                  </a:solidFill>
                </a:rPr>
                <a:t>Rabkin</a:t>
              </a:r>
              <a:r>
                <a:rPr lang="en-US" sz="2000" dirty="0">
                  <a:solidFill>
                    <a:srgbClr val="002060"/>
                  </a:solidFill>
                </a:rPr>
                <a:t> et al, IEEE Computer’13] </a:t>
              </a:r>
              <a:endParaRPr lang="en-US" sz="2400" dirty="0">
                <a:solidFill>
                  <a:srgbClr val="002060"/>
                </a:solidFill>
              </a:endParaRPr>
            </a:p>
          </p:txBody>
        </p:sp>
      </p:grpSp>
      <p:sp>
        <p:nvSpPr>
          <p:cNvPr id="18" name="Oval 17"/>
          <p:cNvSpPr/>
          <p:nvPr/>
        </p:nvSpPr>
        <p:spPr>
          <a:xfrm>
            <a:off x="2209800" y="1981200"/>
            <a:ext cx="853672" cy="2940006"/>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361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6700" y="152400"/>
            <a:ext cx="8648700" cy="1143000"/>
          </a:xfrm>
        </p:spPr>
        <p:txBody>
          <a:bodyPr>
            <a:normAutofit fontScale="90000"/>
          </a:bodyPr>
          <a:lstStyle/>
          <a:p>
            <a:r>
              <a:rPr lang="en-US" altLang="zh-CN" b="1" dirty="0"/>
              <a:t>Configuration errors are in a Grey Zone</a:t>
            </a:r>
            <a:endParaRPr lang="zh-CN" altLang="en-US" b="1" dirty="0"/>
          </a:p>
        </p:txBody>
      </p:sp>
      <p:sp>
        <p:nvSpPr>
          <p:cNvPr id="11" name="Slide Number Placeholder 3"/>
          <p:cNvSpPr txBox="1">
            <a:spLocks/>
          </p:cNvSpPr>
          <p:nvPr/>
        </p:nvSpPr>
        <p:spPr>
          <a:xfrm>
            <a:off x="2590800" y="6324600"/>
            <a:ext cx="2133600" cy="365125"/>
          </a:xfrm>
          <a:prstGeom prst="rect">
            <a:avLst/>
          </a:prstGeom>
        </p:spPr>
        <p:txBody>
          <a:bodyPr vert="horz"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fld id="{0DDB29B0-5816-4799-B6DF-EE8C57E58627}" type="slidenum">
              <a:rPr kumimoji="0" lang="zh-CN" altLang="en-US" sz="18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2" name="Content Placeholder 2"/>
          <p:cNvSpPr>
            <a:spLocks noGrp="1"/>
          </p:cNvSpPr>
          <p:nvPr>
            <p:ph idx="1"/>
          </p:nvPr>
        </p:nvSpPr>
        <p:spPr>
          <a:xfrm>
            <a:off x="1295400" y="4572000"/>
            <a:ext cx="6172200" cy="1119981"/>
          </a:xfrm>
        </p:spPr>
        <p:txBody>
          <a:bodyPr>
            <a:normAutofit/>
          </a:bodyPr>
          <a:lstStyle/>
          <a:p>
            <a:pPr marL="0" indent="0" algn="ctr">
              <a:buClr>
                <a:schemeClr val="tx2">
                  <a:lumMod val="60000"/>
                  <a:lumOff val="40000"/>
                </a:schemeClr>
              </a:buClr>
              <a:buSzPct val="75000"/>
              <a:buNone/>
            </a:pPr>
            <a:r>
              <a:rPr lang="en-US" altLang="zh-CN" sz="3000" b="1" dirty="0"/>
              <a:t>Who should be blamed? </a:t>
            </a:r>
          </a:p>
          <a:p>
            <a:pPr marL="0" indent="0" algn="ctr">
              <a:buClr>
                <a:schemeClr val="tx2">
                  <a:lumMod val="60000"/>
                  <a:lumOff val="40000"/>
                </a:schemeClr>
              </a:buClr>
              <a:buSzPct val="75000"/>
              <a:buNone/>
            </a:pPr>
            <a:r>
              <a:rPr lang="en-US" altLang="zh-CN" sz="3000" b="1" dirty="0"/>
              <a:t>Developers? Sysadmins? Or Both?</a:t>
            </a:r>
            <a:r>
              <a:rPr lang="en-US" altLang="zh-CN" sz="3000" b="1" i="1" dirty="0"/>
              <a:t> </a:t>
            </a:r>
          </a:p>
        </p:txBody>
      </p:sp>
      <p:pic>
        <p:nvPicPr>
          <p:cNvPr id="3074" name="Picture 2" descr="http://t3.gstatic.com/images?q=tbn:ANd9GcQDDdiwasBX13ERxebEjr_Ryc0K5mhiOwjeK1z78T8ZzDQXnE9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524000"/>
            <a:ext cx="4038600" cy="2782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44146002"/>
      </p:ext>
    </p:extLst>
  </p:cSld>
  <p:clrMapOvr>
    <a:masterClrMapping/>
  </p:clrMapOvr>
  <mc:AlternateContent xmlns:mc="http://schemas.openxmlformats.org/markup-compatibility/2006" xmlns:p14="http://schemas.microsoft.com/office/powerpoint/2010/main">
    <mc:Choice Requires="p14">
      <p:transition spd="slow" p14:dur="2000" advTm="29420"/>
    </mc:Choice>
    <mc:Fallback xmlns="">
      <p:transition spd="slow" advTm="294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29575" cy="1081087"/>
          </a:xfrm>
        </p:spPr>
        <p:txBody>
          <a:bodyPr/>
          <a:lstStyle/>
          <a:p>
            <a:r>
              <a:rPr lang="en-US" sz="3600" b="1" dirty="0"/>
              <a:t>Software Bugs vs. Configuration Errors</a:t>
            </a:r>
          </a:p>
        </p:txBody>
      </p:sp>
      <p:graphicFrame>
        <p:nvGraphicFramePr>
          <p:cNvPr id="6" name="Table 5"/>
          <p:cNvGraphicFramePr>
            <a:graphicFrameLocks noGrp="1"/>
          </p:cNvGraphicFramePr>
          <p:nvPr>
            <p:extLst>
              <p:ext uri="{D42A27DB-BD31-4B8C-83A1-F6EECF244321}">
                <p14:modId xmlns:p14="http://schemas.microsoft.com/office/powerpoint/2010/main" val="1387768215"/>
              </p:ext>
            </p:extLst>
          </p:nvPr>
        </p:nvGraphicFramePr>
        <p:xfrm>
          <a:off x="304800" y="1600200"/>
          <a:ext cx="8534400" cy="3721999"/>
        </p:xfrm>
        <a:graphic>
          <a:graphicData uri="http://schemas.openxmlformats.org/drawingml/2006/table">
            <a:tbl>
              <a:tblPr firstRow="1" bandRow="1">
                <a:tableStyleId>{5C22544A-7EE6-4342-B048-85BDC9FD1C3A}</a:tableStyleId>
              </a:tblPr>
              <a:tblGrid>
                <a:gridCol w="2018890">
                  <a:extLst>
                    <a:ext uri="{9D8B030D-6E8A-4147-A177-3AD203B41FA5}">
                      <a16:colId xmlns:a16="http://schemas.microsoft.com/office/drawing/2014/main" val="20000"/>
                    </a:ext>
                  </a:extLst>
                </a:gridCol>
                <a:gridCol w="301031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533398">
                <a:tc>
                  <a:txBody>
                    <a:bodyPr/>
                    <a:lstStyle/>
                    <a:p>
                      <a:endParaRPr lang="en-US" dirty="0">
                        <a:solidFill>
                          <a:srgbClr val="002060"/>
                        </a:solidFill>
                      </a:endParaRPr>
                    </a:p>
                  </a:txBody>
                  <a:tcPr/>
                </a:tc>
                <a:tc>
                  <a:txBody>
                    <a:bodyPr/>
                    <a:lstStyle/>
                    <a:p>
                      <a:r>
                        <a:rPr lang="en-US" dirty="0">
                          <a:solidFill>
                            <a:srgbClr val="002060"/>
                          </a:solidFill>
                        </a:rPr>
                        <a:t>Software Bugs</a:t>
                      </a:r>
                    </a:p>
                  </a:txBody>
                  <a:tcPr/>
                </a:tc>
                <a:tc>
                  <a:txBody>
                    <a:bodyPr/>
                    <a:lstStyle/>
                    <a:p>
                      <a:r>
                        <a:rPr lang="en-US" dirty="0">
                          <a:solidFill>
                            <a:srgbClr val="002060"/>
                          </a:solidFill>
                        </a:rPr>
                        <a:t>Configuration Errors</a:t>
                      </a:r>
                    </a:p>
                  </a:txBody>
                  <a:tcPr/>
                </a:tc>
                <a:extLst>
                  <a:ext uri="{0D108BD9-81ED-4DB2-BD59-A6C34878D82A}">
                    <a16:rowId xmlns:a16="http://schemas.microsoft.com/office/drawing/2014/main" val="10000"/>
                  </a:ext>
                </a:extLst>
              </a:tr>
              <a:tr h="613039">
                <a:tc>
                  <a:txBody>
                    <a:bodyPr/>
                    <a:lstStyle/>
                    <a:p>
                      <a:r>
                        <a:rPr lang="en-US" b="1" dirty="0">
                          <a:solidFill>
                            <a:srgbClr val="002060"/>
                          </a:solidFill>
                        </a:rPr>
                        <a:t>Symptoms/</a:t>
                      </a:r>
                    </a:p>
                    <a:p>
                      <a:r>
                        <a:rPr lang="en-US" b="1" dirty="0">
                          <a:solidFill>
                            <a:srgbClr val="002060"/>
                          </a:solidFill>
                        </a:rPr>
                        <a:t>impacts</a:t>
                      </a:r>
                    </a:p>
                  </a:txBody>
                  <a:tcPr/>
                </a:tc>
                <a:tc>
                  <a:txBody>
                    <a:bodyPr/>
                    <a:lstStyle/>
                    <a:p>
                      <a:r>
                        <a:rPr lang="en-US" dirty="0">
                          <a:solidFill>
                            <a:srgbClr val="002060"/>
                          </a:solidFill>
                        </a:rPr>
                        <a:t>Crash, hang, incorrect results, security </a:t>
                      </a:r>
                      <a:r>
                        <a:rPr lang="en-US" dirty="0" err="1">
                          <a:solidFill>
                            <a:srgbClr val="002060"/>
                          </a:solidFill>
                        </a:rPr>
                        <a:t>attachs</a:t>
                      </a:r>
                      <a:r>
                        <a:rPr lang="en-US" dirty="0">
                          <a:solidFill>
                            <a:srgbClr val="002060"/>
                          </a:solidFill>
                        </a:rPr>
                        <a:t> …</a:t>
                      </a:r>
                    </a:p>
                  </a:txBody>
                  <a:tcPr/>
                </a:tc>
                <a:tc>
                  <a:txBody>
                    <a:bodyPr/>
                    <a:lstStyle/>
                    <a:p>
                      <a:r>
                        <a:rPr lang="en-US" dirty="0">
                          <a:solidFill>
                            <a:srgbClr val="800000"/>
                          </a:solidFill>
                        </a:rPr>
                        <a:t>Can also cause crash, hang, security holes.</a:t>
                      </a:r>
                      <a:r>
                        <a:rPr lang="en-US" baseline="0" dirty="0">
                          <a:solidFill>
                            <a:srgbClr val="800000"/>
                          </a:solidFill>
                        </a:rPr>
                        <a:t> </a:t>
                      </a:r>
                      <a:endParaRPr lang="en-US" dirty="0">
                        <a:solidFill>
                          <a:srgbClr val="800000"/>
                        </a:solidFill>
                      </a:endParaRPr>
                    </a:p>
                  </a:txBody>
                  <a:tcPr/>
                </a:tc>
                <a:extLst>
                  <a:ext uri="{0D108BD9-81ED-4DB2-BD59-A6C34878D82A}">
                    <a16:rowId xmlns:a16="http://schemas.microsoft.com/office/drawing/2014/main" val="10001"/>
                  </a:ext>
                </a:extLst>
              </a:tr>
              <a:tr h="655322">
                <a:tc>
                  <a:txBody>
                    <a:bodyPr/>
                    <a:lstStyle/>
                    <a:p>
                      <a:r>
                        <a:rPr lang="en-US" b="1" dirty="0">
                          <a:solidFill>
                            <a:srgbClr val="002060"/>
                          </a:solidFill>
                        </a:rPr>
                        <a:t>Issue tracking</a:t>
                      </a:r>
                    </a:p>
                  </a:txBody>
                  <a:tcPr/>
                </a:tc>
                <a:tc>
                  <a:txBody>
                    <a:bodyPr/>
                    <a:lstStyle/>
                    <a:p>
                      <a:r>
                        <a:rPr lang="en-US" dirty="0">
                          <a:solidFill>
                            <a:srgbClr val="002060"/>
                          </a:solidFill>
                        </a:rPr>
                        <a:t>Well documented,</a:t>
                      </a:r>
                      <a:r>
                        <a:rPr lang="en-US" baseline="0" dirty="0">
                          <a:solidFill>
                            <a:srgbClr val="002060"/>
                          </a:solidFill>
                        </a:rPr>
                        <a:t> many tools (e.g. </a:t>
                      </a:r>
                      <a:r>
                        <a:rPr lang="en-US" baseline="0" dirty="0" err="1">
                          <a:solidFill>
                            <a:srgbClr val="002060"/>
                          </a:solidFill>
                        </a:rPr>
                        <a:t>bugzilla</a:t>
                      </a:r>
                      <a:r>
                        <a:rPr lang="en-US" baseline="0" dirty="0">
                          <a:solidFill>
                            <a:srgbClr val="002060"/>
                          </a:solidFill>
                        </a:rPr>
                        <a:t>)</a:t>
                      </a:r>
                      <a:endParaRPr lang="en-US" dirty="0">
                        <a:solidFill>
                          <a:srgbClr val="002060"/>
                        </a:solidFill>
                      </a:endParaRPr>
                    </a:p>
                  </a:txBody>
                  <a:tcPr/>
                </a:tc>
                <a:tc>
                  <a:txBody>
                    <a:bodyPr/>
                    <a:lstStyle/>
                    <a:p>
                      <a:r>
                        <a:rPr lang="en-US" dirty="0">
                          <a:solidFill>
                            <a:srgbClr val="FF0000"/>
                          </a:solidFill>
                        </a:rPr>
                        <a:t>Much less rigorously</a:t>
                      </a:r>
                      <a:r>
                        <a:rPr lang="en-US" baseline="0" dirty="0">
                          <a:solidFill>
                            <a:srgbClr val="FF0000"/>
                          </a:solidFill>
                        </a:rPr>
                        <a:t> tracked</a:t>
                      </a:r>
                      <a:endParaRPr lang="en-US" dirty="0">
                        <a:solidFill>
                          <a:srgbClr val="FF0000"/>
                        </a:solidFill>
                      </a:endParaRPr>
                    </a:p>
                  </a:txBody>
                  <a:tcPr/>
                </a:tc>
                <a:extLst>
                  <a:ext uri="{0D108BD9-81ED-4DB2-BD59-A6C34878D82A}">
                    <a16:rowId xmlns:a16="http://schemas.microsoft.com/office/drawing/2014/main" val="10002"/>
                  </a:ext>
                </a:extLst>
              </a:tr>
              <a:tr h="613039">
                <a:tc>
                  <a:txBody>
                    <a:bodyPr/>
                    <a:lstStyle/>
                    <a:p>
                      <a:r>
                        <a:rPr lang="en-US" b="1" dirty="0">
                          <a:solidFill>
                            <a:srgbClr val="002060"/>
                          </a:solidFill>
                        </a:rPr>
                        <a:t>Diagnosis</a:t>
                      </a:r>
                    </a:p>
                  </a:txBody>
                  <a:tcPr/>
                </a:tc>
                <a:tc>
                  <a:txBody>
                    <a:bodyPr/>
                    <a:lstStyle/>
                    <a:p>
                      <a:r>
                        <a:rPr lang="en-US" dirty="0">
                          <a:solidFill>
                            <a:srgbClr val="002060"/>
                          </a:solidFill>
                        </a:rPr>
                        <a:t> debugging </a:t>
                      </a:r>
                    </a:p>
                  </a:txBody>
                  <a:tcPr/>
                </a:tc>
                <a:tc>
                  <a:txBody>
                    <a:bodyPr/>
                    <a:lstStyle/>
                    <a:p>
                      <a:r>
                        <a:rPr lang="en-US" dirty="0">
                          <a:solidFill>
                            <a:srgbClr val="800000"/>
                          </a:solidFill>
                        </a:rPr>
                        <a:t>Similar process </a:t>
                      </a:r>
                    </a:p>
                  </a:txBody>
                  <a:tcPr/>
                </a:tc>
                <a:extLst>
                  <a:ext uri="{0D108BD9-81ED-4DB2-BD59-A6C34878D82A}">
                    <a16:rowId xmlns:a16="http://schemas.microsoft.com/office/drawing/2014/main" val="10003"/>
                  </a:ext>
                </a:extLst>
              </a:tr>
              <a:tr h="613039">
                <a:tc>
                  <a:txBody>
                    <a:bodyPr/>
                    <a:lstStyle/>
                    <a:p>
                      <a:r>
                        <a:rPr lang="en-US" b="1" dirty="0">
                          <a:solidFill>
                            <a:srgbClr val="002060"/>
                          </a:solidFill>
                        </a:rPr>
                        <a:t>After diagnosis</a:t>
                      </a:r>
                    </a:p>
                  </a:txBody>
                  <a:tcPr/>
                </a:tc>
                <a:tc>
                  <a:txBody>
                    <a:bodyPr/>
                    <a:lstStyle/>
                    <a:p>
                      <a:r>
                        <a:rPr lang="en-US" dirty="0">
                          <a:solidFill>
                            <a:srgbClr val="002060"/>
                          </a:solidFill>
                        </a:rPr>
                        <a:t>Developers fix the bug, testing and release</a:t>
                      </a:r>
                      <a:r>
                        <a:rPr lang="en-US" baseline="0" dirty="0">
                          <a:solidFill>
                            <a:srgbClr val="002060"/>
                          </a:solidFill>
                        </a:rPr>
                        <a:t> patches</a:t>
                      </a:r>
                      <a:endParaRPr lang="en-US" dirty="0">
                        <a:solidFill>
                          <a:srgbClr val="002060"/>
                        </a:solidFill>
                      </a:endParaRPr>
                    </a:p>
                  </a:txBody>
                  <a:tcPr/>
                </a:tc>
                <a:tc>
                  <a:txBody>
                    <a:bodyPr/>
                    <a:lstStyle/>
                    <a:p>
                      <a:r>
                        <a:rPr lang="en-US" dirty="0">
                          <a:solidFill>
                            <a:srgbClr val="FF0000"/>
                          </a:solidFill>
                        </a:rPr>
                        <a:t>Developers relieved</a:t>
                      </a:r>
                      <a:br>
                        <a:rPr lang="en-US" dirty="0">
                          <a:solidFill>
                            <a:srgbClr val="FF0000"/>
                          </a:solidFill>
                        </a:rPr>
                      </a:br>
                      <a:r>
                        <a:rPr lang="en-US" dirty="0">
                          <a:solidFill>
                            <a:srgbClr val="FF0000"/>
                          </a:solidFill>
                        </a:rPr>
                        <a:t>Often</a:t>
                      </a:r>
                      <a:r>
                        <a:rPr lang="en-US" baseline="0" dirty="0">
                          <a:solidFill>
                            <a:srgbClr val="FF0000"/>
                          </a:solidFill>
                        </a:rPr>
                        <a:t> no action taken afterwards</a:t>
                      </a:r>
                      <a:endParaRPr lang="en-US" dirty="0">
                        <a:solidFill>
                          <a:srgbClr val="FF0000"/>
                        </a:solidFill>
                      </a:endParaRPr>
                    </a:p>
                  </a:txBody>
                  <a:tcPr/>
                </a:tc>
                <a:extLst>
                  <a:ext uri="{0D108BD9-81ED-4DB2-BD59-A6C34878D82A}">
                    <a16:rowId xmlns:a16="http://schemas.microsoft.com/office/drawing/2014/main" val="10004"/>
                  </a:ext>
                </a:extLst>
              </a:tr>
              <a:tr h="613039">
                <a:tc>
                  <a:txBody>
                    <a:bodyPr/>
                    <a:lstStyle/>
                    <a:p>
                      <a:r>
                        <a:rPr lang="en-US" b="1" dirty="0">
                          <a:solidFill>
                            <a:srgbClr val="002060"/>
                          </a:solidFill>
                        </a:rPr>
                        <a:t>Can user fix it?</a:t>
                      </a:r>
                    </a:p>
                  </a:txBody>
                  <a:tcPr/>
                </a:tc>
                <a:tc>
                  <a:txBody>
                    <a:bodyPr/>
                    <a:lstStyle/>
                    <a:p>
                      <a:r>
                        <a:rPr lang="en-US" dirty="0">
                          <a:solidFill>
                            <a:srgbClr val="002060"/>
                          </a:solidFill>
                        </a:rPr>
                        <a:t>Mostly</a:t>
                      </a:r>
                      <a:r>
                        <a:rPr lang="en-US" baseline="0" dirty="0">
                          <a:solidFill>
                            <a:srgbClr val="002060"/>
                          </a:solidFill>
                        </a:rPr>
                        <a:t> no</a:t>
                      </a:r>
                      <a:endParaRPr lang="en-US" dirty="0">
                        <a:solidFill>
                          <a:srgbClr val="002060"/>
                        </a:solidFill>
                      </a:endParaRPr>
                    </a:p>
                  </a:txBody>
                  <a:tcPr/>
                </a:tc>
                <a:tc>
                  <a:txBody>
                    <a:bodyPr/>
                    <a:lstStyle/>
                    <a:p>
                      <a:r>
                        <a:rPr lang="en-US" dirty="0">
                          <a:solidFill>
                            <a:srgbClr val="FF0000"/>
                          </a:solidFill>
                        </a:rPr>
                        <a:t>YES and easily  (if the right error </a:t>
                      </a:r>
                      <a:r>
                        <a:rPr lang="en-US" dirty="0" err="1">
                          <a:solidFill>
                            <a:srgbClr val="FF0000"/>
                          </a:solidFill>
                        </a:rPr>
                        <a:t>msg</a:t>
                      </a:r>
                      <a:r>
                        <a:rPr lang="en-US" dirty="0">
                          <a:solidFill>
                            <a:srgbClr val="FF0000"/>
                          </a:solidFill>
                        </a:rPr>
                        <a:t> is given</a:t>
                      </a:r>
                      <a:r>
                        <a:rPr lang="en-US" baseline="0" dirty="0">
                          <a:solidFill>
                            <a:srgbClr val="FF0000"/>
                          </a:solidFill>
                        </a:rPr>
                        <a:t> to users)</a:t>
                      </a:r>
                      <a:endParaRPr lang="en-US" dirty="0">
                        <a:solidFill>
                          <a:srgbClr val="FF0000"/>
                        </a:solidFill>
                      </a:endParaRPr>
                    </a:p>
                  </a:txBody>
                  <a:tcPr/>
                </a:tc>
                <a:extLst>
                  <a:ext uri="{0D108BD9-81ED-4DB2-BD59-A6C34878D82A}">
                    <a16:rowId xmlns:a16="http://schemas.microsoft.com/office/drawing/2014/main" val="10005"/>
                  </a:ext>
                </a:extLst>
              </a:tr>
            </a:tbl>
          </a:graphicData>
        </a:graphic>
      </p:graphicFrame>
      <p:sp>
        <p:nvSpPr>
          <p:cNvPr id="7" name="Content Placeholder 2"/>
          <p:cNvSpPr>
            <a:spLocks noGrp="1"/>
          </p:cNvSpPr>
          <p:nvPr>
            <p:ph idx="1"/>
          </p:nvPr>
        </p:nvSpPr>
        <p:spPr>
          <a:xfrm>
            <a:off x="228600" y="5410200"/>
            <a:ext cx="8345488" cy="1066800"/>
          </a:xfrm>
        </p:spPr>
        <p:txBody>
          <a:bodyPr/>
          <a:lstStyle/>
          <a:p>
            <a:pPr>
              <a:buNone/>
            </a:pPr>
            <a:r>
              <a:rPr lang="en-US" sz="2400" dirty="0">
                <a:solidFill>
                  <a:srgbClr val="FF0000"/>
                </a:solidFill>
              </a:rPr>
              <a:t>We take a much less active role in handling and preventing sysadmin’s configuration errors</a:t>
            </a:r>
          </a:p>
        </p:txBody>
      </p:sp>
    </p:spTree>
    <p:extLst>
      <p:ext uri="{BB962C8B-B14F-4D97-AF65-F5344CB8AC3E}">
        <p14:creationId xmlns:p14="http://schemas.microsoft.com/office/powerpoint/2010/main" val="167475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763000" cy="1226344"/>
          </a:xfrm>
        </p:spPr>
        <p:txBody>
          <a:bodyPr/>
          <a:lstStyle/>
          <a:p>
            <a:r>
              <a:rPr lang="en-US" b="1" dirty="0"/>
              <a:t>Our Project and Current Status</a:t>
            </a:r>
          </a:p>
        </p:txBody>
      </p:sp>
      <p:sp>
        <p:nvSpPr>
          <p:cNvPr id="3" name="Content Placeholder 2"/>
          <p:cNvSpPr>
            <a:spLocks noGrp="1"/>
          </p:cNvSpPr>
          <p:nvPr>
            <p:ph idx="1"/>
          </p:nvPr>
        </p:nvSpPr>
        <p:spPr>
          <a:xfrm>
            <a:off x="228600" y="1531144"/>
            <a:ext cx="8726488" cy="4953000"/>
          </a:xfrm>
        </p:spPr>
        <p:txBody>
          <a:bodyPr>
            <a:normAutofit/>
          </a:bodyPr>
          <a:lstStyle/>
          <a:p>
            <a:pPr marL="342900" lvl="1" indent="-342900">
              <a:buFont typeface="Arial" panose="020B0604020202020204" pitchFamily="34" charset="0"/>
              <a:buChar char="•"/>
            </a:pPr>
            <a:r>
              <a:rPr lang="en-US" dirty="0"/>
              <a:t>Understanding real world misconfigurations</a:t>
            </a:r>
          </a:p>
          <a:p>
            <a:pPr marL="742950" lvl="2" indent="-342900"/>
            <a:r>
              <a:rPr lang="en-US" dirty="0"/>
              <a:t>Real world misconfiguration study </a:t>
            </a:r>
            <a:r>
              <a:rPr lang="en-US" sz="2000" dirty="0"/>
              <a:t>[SOSP’11]</a:t>
            </a:r>
          </a:p>
          <a:p>
            <a:pPr marL="742950" lvl="2" indent="-342900"/>
            <a:r>
              <a:rPr lang="en-US" sz="2000" dirty="0">
                <a:solidFill>
                  <a:srgbClr val="C00000"/>
                </a:solidFill>
              </a:rPr>
              <a:t>Real world security-related misconfiguration[CHI’17]</a:t>
            </a:r>
            <a:br>
              <a:rPr lang="en-US" sz="2000" dirty="0">
                <a:solidFill>
                  <a:srgbClr val="C00000"/>
                </a:solidFill>
              </a:rPr>
            </a:br>
            <a:endParaRPr lang="en-US" sz="2000" dirty="0">
              <a:solidFill>
                <a:srgbClr val="C00000"/>
              </a:solidFill>
            </a:endParaRPr>
          </a:p>
          <a:p>
            <a:r>
              <a:rPr lang="en-US" sz="2800" dirty="0"/>
              <a:t>Address it in a more fundamental way</a:t>
            </a:r>
          </a:p>
          <a:p>
            <a:pPr lvl="1"/>
            <a:r>
              <a:rPr lang="en-US" sz="2000" dirty="0"/>
              <a:t>Handle misconfigurations gracefully [SOSP’13] (With </a:t>
            </a:r>
            <a:r>
              <a:rPr lang="en-US" sz="2000" dirty="0" err="1"/>
              <a:t>Netapp</a:t>
            </a:r>
            <a:r>
              <a:rPr lang="en-US" sz="2000" dirty="0"/>
              <a:t>)</a:t>
            </a:r>
          </a:p>
          <a:p>
            <a:pPr lvl="1"/>
            <a:r>
              <a:rPr lang="en-US" sz="2000" dirty="0"/>
              <a:t>Detecting environmental related misconfigurations [ASPLOS’14]  (with IBM)</a:t>
            </a:r>
          </a:p>
          <a:p>
            <a:pPr lvl="1"/>
            <a:r>
              <a:rPr lang="en-US" sz="2000" dirty="0"/>
              <a:t>Cloud infrastructure configuration management (EuroSys’15) (with Microsoft Azure)</a:t>
            </a:r>
          </a:p>
          <a:p>
            <a:pPr lvl="1"/>
            <a:r>
              <a:rPr lang="en-US" sz="2000" dirty="0"/>
              <a:t>Configuration complexity (FSE’15)</a:t>
            </a:r>
          </a:p>
          <a:p>
            <a:pPr lvl="1"/>
            <a:r>
              <a:rPr lang="en-US" sz="2000" dirty="0"/>
              <a:t>Latent configuration detection (OSDI’16 best paper)  (with NetApp)</a:t>
            </a:r>
          </a:p>
          <a:p>
            <a:pPr lvl="1"/>
            <a:r>
              <a:rPr lang="en-US" sz="2000" dirty="0" err="1">
                <a:solidFill>
                  <a:srgbClr val="FF0000"/>
                </a:solidFill>
              </a:rPr>
              <a:t>Acheck</a:t>
            </a:r>
            <a:r>
              <a:rPr lang="en-US" sz="2000" dirty="0">
                <a:solidFill>
                  <a:srgbClr val="FF0000"/>
                </a:solidFill>
              </a:rPr>
              <a:t>: Detecting and Monitoring Impact of Access-control Configuration Changes (under review)</a:t>
            </a:r>
          </a:p>
          <a:p>
            <a:pPr lvl="1"/>
            <a:endParaRPr lang="en-US" sz="2400" dirty="0"/>
          </a:p>
        </p:txBody>
      </p:sp>
      <p:sp>
        <p:nvSpPr>
          <p:cNvPr id="6" name="Right Arrow 5"/>
          <p:cNvSpPr/>
          <p:nvPr/>
        </p:nvSpPr>
        <p:spPr bwMode="auto">
          <a:xfrm>
            <a:off x="76200" y="2445544"/>
            <a:ext cx="685800" cy="3810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59159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0"/>
            <a:ext cx="7886700" cy="1325563"/>
          </a:xfrm>
        </p:spPr>
        <p:txBody>
          <a:bodyPr>
            <a:normAutofit/>
          </a:bodyPr>
          <a:lstStyle/>
          <a:p>
            <a:r>
              <a:rPr lang="en-US" sz="3600" b="1" dirty="0"/>
              <a:t>Access-denied issues</a:t>
            </a:r>
            <a:endParaRPr lang="en-US" sz="3600" dirty="0"/>
          </a:p>
        </p:txBody>
      </p:sp>
      <p:grpSp>
        <p:nvGrpSpPr>
          <p:cNvPr id="4" name="Group 3"/>
          <p:cNvGrpSpPr/>
          <p:nvPr/>
        </p:nvGrpSpPr>
        <p:grpSpPr>
          <a:xfrm>
            <a:off x="476961" y="1818070"/>
            <a:ext cx="4247439" cy="3477262"/>
            <a:chOff x="476961" y="1572408"/>
            <a:chExt cx="4748733" cy="3763867"/>
          </a:xfrm>
        </p:grpSpPr>
        <p:pic>
          <p:nvPicPr>
            <p:cNvPr id="8194" name="Picture 2" descr="Image result for 403 forb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6" name="Picture 4" descr="Image result for 403 forbidd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170524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r>
              <a:rPr lang="en-US" sz="3600" b="1" dirty="0"/>
              <a:t>Access-denied issues</a:t>
            </a:r>
            <a:endParaRPr lang="en-US" sz="3600" dirty="0"/>
          </a:p>
        </p:txBody>
      </p:sp>
      <p:grpSp>
        <p:nvGrpSpPr>
          <p:cNvPr id="4" name="Group 3"/>
          <p:cNvGrpSpPr/>
          <p:nvPr/>
        </p:nvGrpSpPr>
        <p:grpSpPr>
          <a:xfrm>
            <a:off x="476961" y="1818070"/>
            <a:ext cx="4247439" cy="3477262"/>
            <a:chOff x="476961" y="1572408"/>
            <a:chExt cx="4748733" cy="3763867"/>
          </a:xfrm>
        </p:grpSpPr>
        <p:pic>
          <p:nvPicPr>
            <p:cNvPr id="8194" name="Picture 2" descr="Image result for 403 forb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6" name="Picture 4" descr="Image result for 403 forbidd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losing mon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ystem administr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0238" y="175615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220444" y="1027907"/>
            <a:ext cx="1134313" cy="519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SYSADMIN</a:t>
            </a:r>
          </a:p>
        </p:txBody>
      </p:sp>
      <p:sp>
        <p:nvSpPr>
          <p:cNvPr id="16" name="Rectangle 15"/>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6" name="Straight Arrow Connector 5"/>
          <p:cNvCxnSpPr>
            <a:cxnSpLocks/>
          </p:cNvCxnSpPr>
          <p:nvPr/>
        </p:nvCxnSpPr>
        <p:spPr>
          <a:xfrm flipV="1">
            <a:off x="3848669" y="2169994"/>
            <a:ext cx="2210937" cy="1064525"/>
          </a:xfrm>
          <a:prstGeom prst="straightConnector1">
            <a:avLst/>
          </a:prstGeom>
          <a:ln w="38100">
            <a:solidFill>
              <a:schemeClr val="tx1"/>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51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00218" y="4208357"/>
            <a:ext cx="3015132" cy="10149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6"/>
            <a:ext cx="7886700" cy="1325563"/>
          </a:xfrm>
        </p:spPr>
        <p:txBody>
          <a:bodyPr>
            <a:normAutofit/>
          </a:bodyPr>
          <a:lstStyle/>
          <a:p>
            <a:pPr algn="l"/>
            <a:r>
              <a:rPr lang="en-US" sz="3600" b="1" dirty="0"/>
              <a:t>Access-denied issues</a:t>
            </a:r>
            <a:endParaRPr lang="en-US" sz="3600" dirty="0"/>
          </a:p>
        </p:txBody>
      </p:sp>
      <p:grpSp>
        <p:nvGrpSpPr>
          <p:cNvPr id="4" name="Group 3"/>
          <p:cNvGrpSpPr/>
          <p:nvPr/>
        </p:nvGrpSpPr>
        <p:grpSpPr>
          <a:xfrm>
            <a:off x="476961" y="1818070"/>
            <a:ext cx="4247439" cy="3477262"/>
            <a:chOff x="476961" y="1572408"/>
            <a:chExt cx="4748733" cy="3763867"/>
          </a:xfrm>
        </p:grpSpPr>
        <p:pic>
          <p:nvPicPr>
            <p:cNvPr id="8194" name="Picture 2" descr="Image result for 403 forbidden"/>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6" name="Picture 4" descr="Image result for 403 forbidden"/>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losing money"/>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p:cNvSpPr>
            <a:spLocks noGrp="1"/>
          </p:cNvSpPr>
          <p:nvPr>
            <p:ph idx="1"/>
          </p:nvPr>
        </p:nvSpPr>
        <p:spPr>
          <a:xfrm>
            <a:off x="5029200" y="4208357"/>
            <a:ext cx="3627120" cy="1198904"/>
          </a:xfrm>
        </p:spPr>
        <p:txBody>
          <a:bodyPr>
            <a:noAutofit/>
          </a:bodyPr>
          <a:lstStyle/>
          <a:p>
            <a:r>
              <a:rPr lang="en-US" sz="1800" b="1" dirty="0">
                <a:solidFill>
                  <a:srgbClr val="C00000"/>
                </a:solidFill>
              </a:rPr>
              <a:t>not</a:t>
            </a:r>
            <a:r>
              <a:rPr lang="en-US" sz="1800" b="1" dirty="0"/>
              <a:t> developers </a:t>
            </a:r>
            <a:endParaRPr lang="en-US" sz="2400" dirty="0"/>
          </a:p>
          <a:p>
            <a:pPr lvl="1"/>
            <a:r>
              <a:rPr lang="en-US" sz="1600" dirty="0"/>
              <a:t>do </a:t>
            </a:r>
            <a:r>
              <a:rPr lang="en-US" sz="1600" dirty="0">
                <a:solidFill>
                  <a:srgbClr val="C00000"/>
                </a:solidFill>
              </a:rPr>
              <a:t>not</a:t>
            </a:r>
            <a:r>
              <a:rPr lang="en-US" sz="1600" dirty="0"/>
              <a:t> debug code</a:t>
            </a:r>
          </a:p>
          <a:p>
            <a:pPr lvl="1"/>
            <a:r>
              <a:rPr lang="en-US" sz="1600" dirty="0"/>
              <a:t>do </a:t>
            </a:r>
            <a:r>
              <a:rPr lang="en-US" sz="1600" dirty="0">
                <a:solidFill>
                  <a:srgbClr val="C00000"/>
                </a:solidFill>
              </a:rPr>
              <a:t>not</a:t>
            </a:r>
            <a:r>
              <a:rPr lang="en-US" sz="1600" dirty="0"/>
              <a:t> read code</a:t>
            </a:r>
          </a:p>
          <a:p>
            <a:pPr lvl="1"/>
            <a:r>
              <a:rPr lang="en-US" sz="1600" dirty="0"/>
              <a:t>Many have only 1-2 year training</a:t>
            </a:r>
          </a:p>
        </p:txBody>
      </p:sp>
      <p:pic>
        <p:nvPicPr>
          <p:cNvPr id="1026" name="Picture 2" descr="Image result for system administr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0189" y="102790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220444" y="1027907"/>
            <a:ext cx="1134313" cy="519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SYSADMIN</a:t>
            </a:r>
          </a:p>
        </p:txBody>
      </p:sp>
      <p:pic>
        <p:nvPicPr>
          <p:cNvPr id="1028" name="Picture 4" descr="Image result for termina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8694" y="2049736"/>
            <a:ext cx="975759" cy="9757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onfiguration file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2297" y="2998564"/>
            <a:ext cx="854023" cy="104186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6" name="Straight Arrow Connector 5"/>
          <p:cNvCxnSpPr>
            <a:cxnSpLocks/>
          </p:cNvCxnSpPr>
          <p:nvPr/>
        </p:nvCxnSpPr>
        <p:spPr>
          <a:xfrm flipV="1">
            <a:off x="3848669" y="2169994"/>
            <a:ext cx="2210937" cy="1064525"/>
          </a:xfrm>
          <a:prstGeom prst="straightConnector1">
            <a:avLst/>
          </a:prstGeom>
          <a:ln w="38100">
            <a:solidFill>
              <a:schemeClr val="bg1">
                <a:lumMod val="75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029200" y="5407263"/>
            <a:ext cx="3486150" cy="1153908"/>
            <a:chOff x="5029200" y="5463411"/>
            <a:chExt cx="3486150" cy="1153908"/>
          </a:xfrm>
        </p:grpSpPr>
        <p:sp>
          <p:nvSpPr>
            <p:cNvPr id="20" name="Rectangle 19"/>
            <p:cNvSpPr/>
            <p:nvPr/>
          </p:nvSpPr>
          <p:spPr>
            <a:xfrm>
              <a:off x="5500218" y="5463411"/>
              <a:ext cx="3015132" cy="10149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p:cNvSpPr txBox="1">
              <a:spLocks/>
            </p:cNvSpPr>
            <p:nvPr/>
          </p:nvSpPr>
          <p:spPr>
            <a:xfrm>
              <a:off x="5029200" y="5602388"/>
              <a:ext cx="3486150" cy="10149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rgbClr val="C00000"/>
                  </a:solidFill>
                </a:rPr>
                <a:t> not</a:t>
              </a:r>
              <a:r>
                <a:rPr lang="en-US" sz="2000" b="1" dirty="0"/>
                <a:t> end users</a:t>
              </a:r>
              <a:endParaRPr lang="en-US" sz="1900" b="1" dirty="0"/>
            </a:p>
            <a:p>
              <a:pPr lvl="1"/>
              <a:r>
                <a:rPr lang="en-US" sz="1500" dirty="0"/>
                <a:t> care about </a:t>
              </a:r>
              <a:r>
                <a:rPr lang="en-US" sz="1500" b="1" dirty="0"/>
                <a:t>security of the entire system</a:t>
              </a:r>
            </a:p>
          </p:txBody>
        </p:sp>
      </p:grpSp>
      <p:sp>
        <p:nvSpPr>
          <p:cNvPr id="19" name="Rectangle 18"/>
          <p:cNvSpPr/>
          <p:nvPr/>
        </p:nvSpPr>
        <p:spPr>
          <a:xfrm>
            <a:off x="5029200" y="762000"/>
            <a:ext cx="3834063" cy="60592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411723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500218" y="4208357"/>
            <a:ext cx="3015132" cy="10149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p:cNvSpPr>
            <a:spLocks noGrp="1"/>
          </p:cNvSpPr>
          <p:nvPr>
            <p:ph type="title"/>
          </p:nvPr>
        </p:nvSpPr>
        <p:spPr>
          <a:xfrm>
            <a:off x="628650" y="365126"/>
            <a:ext cx="7886700" cy="1325563"/>
          </a:xfrm>
        </p:spPr>
        <p:txBody>
          <a:bodyPr>
            <a:normAutofit/>
          </a:bodyPr>
          <a:lstStyle/>
          <a:p>
            <a:pPr algn="l"/>
            <a:r>
              <a:rPr lang="en-US" sz="3600" b="1" dirty="0"/>
              <a:t>Access-denied issues</a:t>
            </a:r>
            <a:endParaRPr lang="en-US" sz="3600" dirty="0"/>
          </a:p>
        </p:txBody>
      </p:sp>
      <p:grpSp>
        <p:nvGrpSpPr>
          <p:cNvPr id="4" name="Group 3"/>
          <p:cNvGrpSpPr/>
          <p:nvPr/>
        </p:nvGrpSpPr>
        <p:grpSpPr>
          <a:xfrm>
            <a:off x="476961" y="1818070"/>
            <a:ext cx="4247439" cy="3477262"/>
            <a:chOff x="476961" y="1572408"/>
            <a:chExt cx="4748733" cy="3763867"/>
          </a:xfrm>
        </p:grpSpPr>
        <p:pic>
          <p:nvPicPr>
            <p:cNvPr id="8194" name="Picture 2" descr="Image result for 403 forbidden"/>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6" name="Picture 4" descr="Image result for 403 forbidden"/>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losing money"/>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2"/>
          <p:cNvSpPr>
            <a:spLocks noGrp="1"/>
          </p:cNvSpPr>
          <p:nvPr>
            <p:ph idx="1"/>
          </p:nvPr>
        </p:nvSpPr>
        <p:spPr>
          <a:xfrm>
            <a:off x="5500219" y="4208357"/>
            <a:ext cx="3015132" cy="1014933"/>
          </a:xfrm>
        </p:spPr>
        <p:txBody>
          <a:bodyPr>
            <a:normAutofit fontScale="92500" lnSpcReduction="20000"/>
          </a:bodyPr>
          <a:lstStyle/>
          <a:p>
            <a:r>
              <a:rPr lang="en-US" sz="2600" b="1" dirty="0">
                <a:solidFill>
                  <a:schemeClr val="bg1">
                    <a:lumMod val="50000"/>
                  </a:schemeClr>
                </a:solidFill>
              </a:rPr>
              <a:t>not developers </a:t>
            </a:r>
            <a:br>
              <a:rPr lang="en-US" dirty="0">
                <a:solidFill>
                  <a:schemeClr val="bg1">
                    <a:lumMod val="50000"/>
                  </a:schemeClr>
                </a:solidFill>
              </a:rPr>
            </a:br>
            <a:r>
              <a:rPr lang="en-US" sz="2500" dirty="0">
                <a:solidFill>
                  <a:schemeClr val="bg1">
                    <a:lumMod val="50000"/>
                  </a:schemeClr>
                </a:solidFill>
              </a:rPr>
              <a:t>- do not debug code</a:t>
            </a:r>
            <a:br>
              <a:rPr lang="en-US" sz="2500" dirty="0">
                <a:solidFill>
                  <a:schemeClr val="bg1">
                    <a:lumMod val="50000"/>
                  </a:schemeClr>
                </a:solidFill>
              </a:rPr>
            </a:br>
            <a:r>
              <a:rPr lang="en-US" sz="2500" dirty="0">
                <a:solidFill>
                  <a:schemeClr val="bg1">
                    <a:lumMod val="50000"/>
                  </a:schemeClr>
                </a:solidFill>
              </a:rPr>
              <a:t>- do not read code</a:t>
            </a:r>
          </a:p>
        </p:txBody>
      </p:sp>
      <p:pic>
        <p:nvPicPr>
          <p:cNvPr id="1026" name="Picture 2" descr="Image result for system administra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0189" y="102790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220444" y="1027907"/>
            <a:ext cx="1134313" cy="5197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SYSADMIN</a:t>
            </a:r>
          </a:p>
        </p:txBody>
      </p:sp>
      <p:pic>
        <p:nvPicPr>
          <p:cNvPr id="1028" name="Picture 4" descr="Image result for termina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8694" y="2049736"/>
            <a:ext cx="975759" cy="9757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onfiguration file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2297" y="2998564"/>
            <a:ext cx="854023" cy="104186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6" name="Straight Arrow Connector 5"/>
          <p:cNvCxnSpPr>
            <a:cxnSpLocks/>
          </p:cNvCxnSpPr>
          <p:nvPr/>
        </p:nvCxnSpPr>
        <p:spPr>
          <a:xfrm flipV="1">
            <a:off x="3848669" y="2169994"/>
            <a:ext cx="2210937" cy="1064525"/>
          </a:xfrm>
          <a:prstGeom prst="straightConnector1">
            <a:avLst/>
          </a:prstGeom>
          <a:ln w="38100">
            <a:solidFill>
              <a:schemeClr val="bg1">
                <a:lumMod val="75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00218" y="5407263"/>
            <a:ext cx="3015132" cy="1014933"/>
            <a:chOff x="5500218" y="5463411"/>
            <a:chExt cx="3015132" cy="1014933"/>
          </a:xfrm>
        </p:grpSpPr>
        <p:sp>
          <p:nvSpPr>
            <p:cNvPr id="20" name="Rectangle 19"/>
            <p:cNvSpPr/>
            <p:nvPr/>
          </p:nvSpPr>
          <p:spPr>
            <a:xfrm>
              <a:off x="5500218" y="5463411"/>
              <a:ext cx="3015132" cy="10149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1" name="Content Placeholder 2"/>
            <p:cNvSpPr txBox="1">
              <a:spLocks/>
            </p:cNvSpPr>
            <p:nvPr/>
          </p:nvSpPr>
          <p:spPr>
            <a:xfrm>
              <a:off x="5500218" y="5463411"/>
              <a:ext cx="3015132" cy="101493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lumMod val="50000"/>
                    </a:schemeClr>
                  </a:solidFill>
                </a:rPr>
                <a:t>not end users </a:t>
              </a:r>
              <a:br>
                <a:rPr lang="en-US" dirty="0">
                  <a:solidFill>
                    <a:schemeClr val="bg1">
                      <a:lumMod val="50000"/>
                    </a:schemeClr>
                  </a:solidFill>
                </a:rPr>
              </a:br>
              <a:r>
                <a:rPr lang="en-US" sz="2700" dirty="0">
                  <a:solidFill>
                    <a:schemeClr val="bg1">
                      <a:lumMod val="50000"/>
                    </a:schemeClr>
                  </a:solidFill>
                </a:rPr>
                <a:t>- technical inclined</a:t>
              </a:r>
              <a:br>
                <a:rPr lang="en-US" sz="2700" dirty="0">
                  <a:solidFill>
                    <a:schemeClr val="bg1">
                      <a:lumMod val="50000"/>
                    </a:schemeClr>
                  </a:solidFill>
                </a:rPr>
              </a:br>
              <a:r>
                <a:rPr lang="en-US" sz="2700" dirty="0">
                  <a:solidFill>
                    <a:schemeClr val="bg1">
                      <a:lumMod val="50000"/>
                    </a:schemeClr>
                  </a:solidFill>
                </a:rPr>
                <a:t>- care about </a:t>
              </a:r>
              <a:r>
                <a:rPr lang="en-US" sz="2700" b="1" dirty="0">
                  <a:solidFill>
                    <a:schemeClr val="bg1">
                      <a:lumMod val="50000"/>
                    </a:schemeClr>
                  </a:solidFill>
                </a:rPr>
                <a:t>security</a:t>
              </a:r>
            </a:p>
          </p:txBody>
        </p:sp>
      </p:grpSp>
      <p:sp>
        <p:nvSpPr>
          <p:cNvPr id="19" name="Rectangle 18"/>
          <p:cNvSpPr/>
          <p:nvPr/>
        </p:nvSpPr>
        <p:spPr>
          <a:xfrm>
            <a:off x="5037221" y="685800"/>
            <a:ext cx="3834063" cy="5907505"/>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04800" y="4128777"/>
            <a:ext cx="8598568" cy="1470415"/>
          </a:xfrm>
          <a:prstGeom prst="rect">
            <a:avLst/>
          </a:prstGeom>
          <a:solidFill>
            <a:srgbClr val="C0000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latin typeface="Arial" panose="020B0604020202020204" pitchFamily="34" charset="0"/>
                <a:cs typeface="Arial" panose="020B0604020202020204" pitchFamily="34" charset="0"/>
              </a:rPr>
              <a:t>How do sysadmins resolve these issues?</a:t>
            </a:r>
          </a:p>
        </p:txBody>
      </p:sp>
      <p:cxnSp>
        <p:nvCxnSpPr>
          <p:cNvPr id="25" name="Straight Arrow Connector 24"/>
          <p:cNvCxnSpPr>
            <a:cxnSpLocks/>
          </p:cNvCxnSpPr>
          <p:nvPr/>
        </p:nvCxnSpPr>
        <p:spPr>
          <a:xfrm flipV="1">
            <a:off x="3787709" y="2749114"/>
            <a:ext cx="2210937" cy="1064525"/>
          </a:xfrm>
          <a:prstGeom prst="straightConnector1">
            <a:avLst/>
          </a:prstGeom>
          <a:ln w="38100">
            <a:solidFill>
              <a:srgbClr val="C00000"/>
            </a:solidFill>
            <a:headEnd type="triangle"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86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6961" y="1818070"/>
            <a:ext cx="4247439" cy="3477262"/>
            <a:chOff x="476961" y="1572408"/>
            <a:chExt cx="4748733" cy="3763867"/>
          </a:xfrm>
        </p:grpSpPr>
        <p:pic>
          <p:nvPicPr>
            <p:cNvPr id="5" name="Picture 2" descr="Image result for 403 forbid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Picture 8" descr="Image result for losing mon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b="1" dirty="0"/>
              <a:t>A real world example -- Symptom</a:t>
            </a:r>
            <a:endParaRPr lang="en-US" sz="3600" dirty="0"/>
          </a:p>
        </p:txBody>
      </p:sp>
      <p:pic>
        <p:nvPicPr>
          <p:cNvPr id="7" name="Picture 4" descr="Image result for 403 forbidd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6065073" y="2069433"/>
            <a:ext cx="0" cy="120284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727292" y="2069433"/>
            <a:ext cx="0" cy="120284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2055" name="Group 2054"/>
          <p:cNvGrpSpPr/>
          <p:nvPr/>
        </p:nvGrpSpPr>
        <p:grpSpPr>
          <a:xfrm>
            <a:off x="5277853" y="4572003"/>
            <a:ext cx="3237497" cy="2022740"/>
            <a:chOff x="5277853" y="4572003"/>
            <a:chExt cx="3237497" cy="2022740"/>
          </a:xfrm>
        </p:grpSpPr>
        <p:sp>
          <p:nvSpPr>
            <p:cNvPr id="9" name="Rectangle: Rounded Corners 8"/>
            <p:cNvSpPr/>
            <p:nvPr/>
          </p:nvSpPr>
          <p:spPr>
            <a:xfrm>
              <a:off x="5277853" y="5295332"/>
              <a:ext cx="3237497" cy="129941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inu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6821" y="5352026"/>
              <a:ext cx="2510288" cy="124271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a:cxnSpLocks/>
            </p:cNvCxnSpPr>
            <p:nvPr/>
          </p:nvCxnSpPr>
          <p:spPr>
            <a:xfrm>
              <a:off x="6065073" y="4572003"/>
              <a:ext cx="0" cy="723329"/>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7727292" y="4572003"/>
              <a:ext cx="0" cy="723329"/>
            </a:xfrm>
            <a:prstGeom prst="straightConnector1">
              <a:avLst/>
            </a:prstGeom>
            <a:ln w="28575">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4724400" y="1818070"/>
            <a:ext cx="3790950" cy="3415781"/>
            <a:chOff x="4724400" y="1818070"/>
            <a:chExt cx="3790950" cy="3415781"/>
          </a:xfrm>
        </p:grpSpPr>
        <p:sp>
          <p:nvSpPr>
            <p:cNvPr id="8" name="Rectangle: Rounded Corners 7"/>
            <p:cNvSpPr/>
            <p:nvPr/>
          </p:nvSpPr>
          <p:spPr>
            <a:xfrm>
              <a:off x="5277853" y="3272592"/>
              <a:ext cx="3237497" cy="129941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apache web 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7990" y="3044983"/>
              <a:ext cx="2272314" cy="185786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cxnSpLocks/>
              <a:endCxn id="8" idx="1"/>
            </p:cNvCxnSpPr>
            <p:nvPr/>
          </p:nvCxnSpPr>
          <p:spPr>
            <a:xfrm>
              <a:off x="4724400" y="1818070"/>
              <a:ext cx="553453" cy="2104228"/>
            </a:xfrm>
            <a:prstGeom prst="straightConnector1">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8" idx="1"/>
            </p:cNvCxnSpPr>
            <p:nvPr/>
          </p:nvCxnSpPr>
          <p:spPr>
            <a:xfrm flipV="1">
              <a:off x="4724400" y="3922298"/>
              <a:ext cx="553453" cy="1311553"/>
            </a:xfrm>
            <a:prstGeom prst="straightConnector1">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5161547" y="1474332"/>
            <a:ext cx="1973178" cy="5951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GET </a:t>
            </a:r>
            <a:r>
              <a:rPr lang="en-US" dirty="0" err="1">
                <a:solidFill>
                  <a:schemeClr val="tx1"/>
                </a:solidFill>
                <a:latin typeface="Consolas" panose="020B0609020204030204" pitchFamily="49" charset="0"/>
              </a:rPr>
              <a:t>hello.html</a:t>
            </a:r>
            <a:endParaRPr lang="en-US" dirty="0">
              <a:solidFill>
                <a:schemeClr val="tx1"/>
              </a:solidFill>
              <a:latin typeface="Consolas" panose="020B0609020204030204" pitchFamily="49" charset="0"/>
            </a:endParaRPr>
          </a:p>
        </p:txBody>
      </p:sp>
      <p:sp>
        <p:nvSpPr>
          <p:cNvPr id="30" name="Rectangle 29"/>
          <p:cNvSpPr/>
          <p:nvPr/>
        </p:nvSpPr>
        <p:spPr>
          <a:xfrm>
            <a:off x="7303168" y="1686828"/>
            <a:ext cx="853941" cy="378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403</a:t>
            </a:r>
          </a:p>
        </p:txBody>
      </p:sp>
      <p:sp>
        <p:nvSpPr>
          <p:cNvPr id="42" name="Rectangle 41"/>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8072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6961" y="1818070"/>
            <a:ext cx="4247439" cy="3477262"/>
            <a:chOff x="476961" y="1572408"/>
            <a:chExt cx="4748733" cy="3763867"/>
          </a:xfrm>
        </p:grpSpPr>
        <p:pic>
          <p:nvPicPr>
            <p:cNvPr id="5" name="Picture 2" descr="Image result for 403 forbidden"/>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Picture 8" descr="Image result for losing money"/>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b="1" dirty="0"/>
              <a:t>A real world example -- Diagnosis</a:t>
            </a:r>
            <a:endParaRPr lang="en-US" sz="3600" dirty="0"/>
          </a:p>
        </p:txBody>
      </p:sp>
      <p:pic>
        <p:nvPicPr>
          <p:cNvPr id="7" name="Picture 4" descr="Image result for 403 forbidden"/>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6065073" y="2069433"/>
            <a:ext cx="0" cy="1202849"/>
          </a:xfrm>
          <a:prstGeom prst="straightConnector1">
            <a:avLst/>
          </a:prstGeom>
          <a:ln w="2857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727292" y="2069433"/>
            <a:ext cx="0" cy="1202849"/>
          </a:xfrm>
          <a:prstGeom prst="straightConnector1">
            <a:avLst/>
          </a:prstGeom>
          <a:ln w="28575">
            <a:solidFill>
              <a:schemeClr val="bg1">
                <a:lumMod val="8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2055" name="Group 2054"/>
          <p:cNvGrpSpPr/>
          <p:nvPr/>
        </p:nvGrpSpPr>
        <p:grpSpPr>
          <a:xfrm>
            <a:off x="5277853" y="4572003"/>
            <a:ext cx="3237497" cy="2022740"/>
            <a:chOff x="5277853" y="4572003"/>
            <a:chExt cx="3237497" cy="2022740"/>
          </a:xfrm>
          <a:solidFill>
            <a:schemeClr val="bg1">
              <a:lumMod val="95000"/>
            </a:schemeClr>
          </a:solidFill>
        </p:grpSpPr>
        <p:sp>
          <p:nvSpPr>
            <p:cNvPr id="9" name="Rectangle: Rounded Corners 8"/>
            <p:cNvSpPr/>
            <p:nvPr/>
          </p:nvSpPr>
          <p:spPr>
            <a:xfrm>
              <a:off x="5277853" y="5295332"/>
              <a:ext cx="3237497" cy="129941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inux"/>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6821" y="5352026"/>
              <a:ext cx="2510288" cy="1242717"/>
            </a:xfrm>
            <a:prstGeom prst="rect">
              <a:avLst/>
            </a:prstGeom>
            <a:grpFill/>
            <a:extLst/>
          </p:spPr>
        </p:pic>
        <p:cxnSp>
          <p:nvCxnSpPr>
            <p:cNvPr id="14" name="Straight Arrow Connector 13"/>
            <p:cNvCxnSpPr>
              <a:cxnSpLocks/>
            </p:cNvCxnSpPr>
            <p:nvPr/>
          </p:nvCxnSpPr>
          <p:spPr>
            <a:xfrm>
              <a:off x="6065073" y="4572003"/>
              <a:ext cx="0" cy="723329"/>
            </a:xfrm>
            <a:prstGeom prst="straightConnector1">
              <a:avLst/>
            </a:prstGeom>
            <a:grpFill/>
            <a:ln w="28575">
              <a:solidFill>
                <a:schemeClr val="bg1">
                  <a:lumMod val="8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7727292" y="4572003"/>
              <a:ext cx="0" cy="723329"/>
            </a:xfrm>
            <a:prstGeom prst="straightConnector1">
              <a:avLst/>
            </a:prstGeom>
            <a:grpFill/>
            <a:ln w="28575">
              <a:solidFill>
                <a:schemeClr val="bg1">
                  <a:lumMod val="8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4724400" y="1818070"/>
            <a:ext cx="3790950" cy="3415781"/>
            <a:chOff x="4724400" y="1818070"/>
            <a:chExt cx="3790950" cy="3415781"/>
          </a:xfrm>
        </p:grpSpPr>
        <p:sp>
          <p:nvSpPr>
            <p:cNvPr id="8" name="Rectangle: Rounded Corners 7"/>
            <p:cNvSpPr/>
            <p:nvPr/>
          </p:nvSpPr>
          <p:spPr>
            <a:xfrm>
              <a:off x="5277853" y="3272592"/>
              <a:ext cx="3237497" cy="129941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apache web serve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7990" y="3044983"/>
              <a:ext cx="2272314" cy="185786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cxnSpLocks/>
              <a:endCxn id="8" idx="1"/>
            </p:cNvCxnSpPr>
            <p:nvPr/>
          </p:nvCxnSpPr>
          <p:spPr>
            <a:xfrm>
              <a:off x="4724400" y="1818070"/>
              <a:ext cx="553453" cy="2104228"/>
            </a:xfrm>
            <a:prstGeom prst="straightConnector1">
              <a:avLst/>
            </a:prstGeom>
            <a:ln w="19050">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8" idx="1"/>
            </p:cNvCxnSpPr>
            <p:nvPr/>
          </p:nvCxnSpPr>
          <p:spPr>
            <a:xfrm flipV="1">
              <a:off x="4724400" y="3922298"/>
              <a:ext cx="553453" cy="1311553"/>
            </a:xfrm>
            <a:prstGeom prst="straightConnector1">
              <a:avLst/>
            </a:prstGeom>
            <a:ln w="19050">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5161547" y="1690689"/>
            <a:ext cx="1973178" cy="378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latin typeface="Consolas" panose="020B0609020204030204" pitchFamily="49" charset="0"/>
              </a:rPr>
              <a:t>GET hello.html</a:t>
            </a:r>
          </a:p>
        </p:txBody>
      </p:sp>
      <p:sp>
        <p:nvSpPr>
          <p:cNvPr id="30" name="Rectangle 29"/>
          <p:cNvSpPr/>
          <p:nvPr/>
        </p:nvSpPr>
        <p:spPr>
          <a:xfrm>
            <a:off x="7303168" y="1686828"/>
            <a:ext cx="853941" cy="378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latin typeface="Consolas" panose="020B0609020204030204" pitchFamily="49" charset="0"/>
              </a:rPr>
              <a:t>403</a:t>
            </a:r>
          </a:p>
        </p:txBody>
      </p:sp>
      <p:pic>
        <p:nvPicPr>
          <p:cNvPr id="2066" name="Picture 18" descr="Image result for log file image"/>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4860789" y="3568968"/>
            <a:ext cx="1314079" cy="131407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Tree>
    <p:extLst>
      <p:ext uri="{BB962C8B-B14F-4D97-AF65-F5344CB8AC3E}">
        <p14:creationId xmlns:p14="http://schemas.microsoft.com/office/powerpoint/2010/main" val="356919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9A7B7-C22F-BE46-933F-3EE1B430F8B9}"/>
              </a:ext>
            </a:extLst>
          </p:cNvPr>
          <p:cNvSpPr>
            <a:spLocks noGrp="1"/>
          </p:cNvSpPr>
          <p:nvPr>
            <p:ph type="title"/>
          </p:nvPr>
        </p:nvSpPr>
        <p:spPr/>
        <p:txBody>
          <a:bodyPr/>
          <a:lstStyle/>
          <a:p>
            <a:r>
              <a:rPr lang="zh-CN" altLang="en-US" b="1" dirty="0"/>
              <a:t>事先道歉声明</a:t>
            </a:r>
            <a:endParaRPr lang="en-US" b="1" dirty="0"/>
          </a:p>
        </p:txBody>
      </p:sp>
      <p:sp>
        <p:nvSpPr>
          <p:cNvPr id="3" name="Content Placeholder 2">
            <a:extLst>
              <a:ext uri="{FF2B5EF4-FFF2-40B4-BE49-F238E27FC236}">
                <a16:creationId xmlns:a16="http://schemas.microsoft.com/office/drawing/2014/main" id="{445F556E-C897-ED40-B406-C6B91BCD4BFD}"/>
              </a:ext>
            </a:extLst>
          </p:cNvPr>
          <p:cNvSpPr>
            <a:spLocks noGrp="1"/>
          </p:cNvSpPr>
          <p:nvPr>
            <p:ph idx="1"/>
          </p:nvPr>
        </p:nvSpPr>
        <p:spPr/>
        <p:txBody>
          <a:bodyPr/>
          <a:lstStyle/>
          <a:p>
            <a:r>
              <a:rPr lang="zh-CN" altLang="en-US" dirty="0">
                <a:sym typeface="Wingdings" pitchFamily="2" charset="2"/>
              </a:rPr>
              <a:t>本报告尽量用中文</a:t>
            </a:r>
            <a:endParaRPr lang="en-US" altLang="zh-CN" dirty="0">
              <a:sym typeface="Wingdings" pitchFamily="2" charset="2"/>
            </a:endParaRPr>
          </a:p>
          <a:p>
            <a:pPr lvl="1"/>
            <a:r>
              <a:rPr lang="zh-CN" altLang="en-US" dirty="0">
                <a:sym typeface="Wingdings" pitchFamily="2" charset="2"/>
              </a:rPr>
              <a:t>除了计算机术语</a:t>
            </a:r>
            <a:endParaRPr lang="en-US" altLang="zh-CN" dirty="0">
              <a:sym typeface="Wingdings" pitchFamily="2" charset="2"/>
            </a:endParaRPr>
          </a:p>
          <a:p>
            <a:pPr lvl="1"/>
            <a:r>
              <a:rPr lang="zh-CN" altLang="en-US" dirty="0">
                <a:sym typeface="Wingdings" pitchFamily="2" charset="2"/>
              </a:rPr>
              <a:t>偶尔需要大家帮忙</a:t>
            </a:r>
            <a:endParaRPr lang="en-US" altLang="zh-CN" dirty="0">
              <a:sym typeface="Wingdings" pitchFamily="2" charset="2"/>
            </a:endParaRPr>
          </a:p>
          <a:p>
            <a:pPr lvl="1"/>
            <a:endParaRPr lang="en-US" altLang="zh-CN" dirty="0">
              <a:sym typeface="Wingdings" pitchFamily="2" charset="2"/>
            </a:endParaRPr>
          </a:p>
          <a:p>
            <a:r>
              <a:rPr lang="zh-CN" altLang="en-US" dirty="0"/>
              <a:t>中文做报告不流利</a:t>
            </a:r>
            <a:endParaRPr lang="en-US" altLang="zh-CN" dirty="0"/>
          </a:p>
          <a:p>
            <a:pPr lvl="1"/>
            <a:r>
              <a:rPr lang="zh-CN" altLang="en-US" dirty="0"/>
              <a:t>声明：和母校北大的教育无关 </a:t>
            </a:r>
            <a:r>
              <a:rPr lang="zh-CN" altLang="en-US" dirty="0">
                <a:sym typeface="Wingdings" pitchFamily="2" charset="2"/>
              </a:rPr>
              <a:t></a:t>
            </a:r>
            <a:endParaRPr lang="en-US" altLang="zh-CN" dirty="0">
              <a:sym typeface="Wingdings" pitchFamily="2" charset="2"/>
            </a:endParaRPr>
          </a:p>
          <a:p>
            <a:pPr lvl="1"/>
            <a:endParaRPr lang="en-US" altLang="zh-CN" dirty="0">
              <a:sym typeface="Wingdings" pitchFamily="2" charset="2"/>
            </a:endParaRPr>
          </a:p>
          <a:p>
            <a:pPr marL="457200" lvl="1" indent="0">
              <a:buNone/>
            </a:pPr>
            <a:endParaRPr lang="en-US" dirty="0"/>
          </a:p>
        </p:txBody>
      </p:sp>
    </p:spTree>
    <p:extLst>
      <p:ext uri="{BB962C8B-B14F-4D97-AF65-F5344CB8AC3E}">
        <p14:creationId xmlns:p14="http://schemas.microsoft.com/office/powerpoint/2010/main" val="1656799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6961" y="1818070"/>
            <a:ext cx="4247439" cy="3477262"/>
            <a:chOff x="476961" y="1572408"/>
            <a:chExt cx="4748733" cy="3763867"/>
          </a:xfrm>
        </p:grpSpPr>
        <p:pic>
          <p:nvPicPr>
            <p:cNvPr id="5" name="Picture 2" descr="Image result for 403 forbidden"/>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961" y="1572408"/>
              <a:ext cx="4748733" cy="37638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2450" y="2156346"/>
              <a:ext cx="4551814" cy="1146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6" name="Picture 8" descr="Image result for losing money"/>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8154" y="3915157"/>
            <a:ext cx="2966646" cy="22638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b="1" dirty="0"/>
              <a:t>A real world example -- Diagnosis</a:t>
            </a:r>
            <a:endParaRPr lang="en-US" sz="3600" dirty="0"/>
          </a:p>
        </p:txBody>
      </p:sp>
      <p:pic>
        <p:nvPicPr>
          <p:cNvPr id="7" name="Picture 4" descr="Image result for 403 forbidden"/>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2450" y="2372107"/>
            <a:ext cx="2952750" cy="15430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6065073" y="2069433"/>
            <a:ext cx="0" cy="1202849"/>
          </a:xfrm>
          <a:prstGeom prst="straightConnector1">
            <a:avLst/>
          </a:prstGeom>
          <a:ln w="28575">
            <a:solidFill>
              <a:schemeClr val="bg1">
                <a:lumMod val="8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727292" y="2069433"/>
            <a:ext cx="0" cy="1202849"/>
          </a:xfrm>
          <a:prstGeom prst="straightConnector1">
            <a:avLst/>
          </a:prstGeom>
          <a:ln w="28575">
            <a:solidFill>
              <a:schemeClr val="bg1">
                <a:lumMod val="8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2055" name="Group 2054"/>
          <p:cNvGrpSpPr/>
          <p:nvPr/>
        </p:nvGrpSpPr>
        <p:grpSpPr>
          <a:xfrm>
            <a:off x="5277853" y="4572003"/>
            <a:ext cx="3237497" cy="2022740"/>
            <a:chOff x="5277853" y="4572003"/>
            <a:chExt cx="3237497" cy="2022740"/>
          </a:xfrm>
          <a:solidFill>
            <a:schemeClr val="bg1">
              <a:lumMod val="95000"/>
            </a:schemeClr>
          </a:solidFill>
        </p:grpSpPr>
        <p:sp>
          <p:nvSpPr>
            <p:cNvPr id="9" name="Rectangle: Rounded Corners 8"/>
            <p:cNvSpPr/>
            <p:nvPr/>
          </p:nvSpPr>
          <p:spPr>
            <a:xfrm>
              <a:off x="5277853" y="5295332"/>
              <a:ext cx="3237497" cy="129941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inux"/>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6821" y="5352026"/>
              <a:ext cx="2510288" cy="1242717"/>
            </a:xfrm>
            <a:prstGeom prst="rect">
              <a:avLst/>
            </a:prstGeom>
            <a:grpFill/>
            <a:extLst/>
          </p:spPr>
        </p:pic>
        <p:cxnSp>
          <p:nvCxnSpPr>
            <p:cNvPr id="14" name="Straight Arrow Connector 13"/>
            <p:cNvCxnSpPr>
              <a:cxnSpLocks/>
            </p:cNvCxnSpPr>
            <p:nvPr/>
          </p:nvCxnSpPr>
          <p:spPr>
            <a:xfrm>
              <a:off x="6065073" y="4572003"/>
              <a:ext cx="0" cy="723329"/>
            </a:xfrm>
            <a:prstGeom prst="straightConnector1">
              <a:avLst/>
            </a:prstGeom>
            <a:grpFill/>
            <a:ln w="28575">
              <a:solidFill>
                <a:schemeClr val="bg1">
                  <a:lumMod val="8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7727292" y="4572003"/>
              <a:ext cx="0" cy="723329"/>
            </a:xfrm>
            <a:prstGeom prst="straightConnector1">
              <a:avLst/>
            </a:prstGeom>
            <a:grpFill/>
            <a:ln w="28575">
              <a:solidFill>
                <a:schemeClr val="bg1">
                  <a:lumMod val="85000"/>
                </a:schemeClr>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053" name="Group 2052"/>
          <p:cNvGrpSpPr/>
          <p:nvPr/>
        </p:nvGrpSpPr>
        <p:grpSpPr>
          <a:xfrm>
            <a:off x="4724400" y="1818070"/>
            <a:ext cx="3790950" cy="3415781"/>
            <a:chOff x="4724400" y="1818070"/>
            <a:chExt cx="3790950" cy="3415781"/>
          </a:xfrm>
        </p:grpSpPr>
        <p:sp>
          <p:nvSpPr>
            <p:cNvPr id="8" name="Rectangle: Rounded Corners 7"/>
            <p:cNvSpPr/>
            <p:nvPr/>
          </p:nvSpPr>
          <p:spPr>
            <a:xfrm>
              <a:off x="5277853" y="3272592"/>
              <a:ext cx="3237497" cy="129941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apache web serve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77990" y="3044983"/>
              <a:ext cx="2272314" cy="185786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p:cNvCxnSpPr>
              <a:cxnSpLocks/>
              <a:endCxn id="8" idx="1"/>
            </p:cNvCxnSpPr>
            <p:nvPr/>
          </p:nvCxnSpPr>
          <p:spPr>
            <a:xfrm>
              <a:off x="4724400" y="1818070"/>
              <a:ext cx="553453" cy="2104228"/>
            </a:xfrm>
            <a:prstGeom prst="straightConnector1">
              <a:avLst/>
            </a:prstGeom>
            <a:ln w="19050">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8" idx="1"/>
            </p:cNvCxnSpPr>
            <p:nvPr/>
          </p:nvCxnSpPr>
          <p:spPr>
            <a:xfrm flipV="1">
              <a:off x="4724400" y="3922298"/>
              <a:ext cx="553453" cy="1311553"/>
            </a:xfrm>
            <a:prstGeom prst="straightConnector1">
              <a:avLst/>
            </a:prstGeom>
            <a:ln w="19050">
              <a:solidFill>
                <a:schemeClr val="bg1">
                  <a:lumMod val="8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5161547" y="1690689"/>
            <a:ext cx="1973178" cy="378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latin typeface="Consolas" panose="020B0609020204030204" pitchFamily="49" charset="0"/>
              </a:rPr>
              <a:t>GET hello.html</a:t>
            </a:r>
          </a:p>
        </p:txBody>
      </p:sp>
      <p:sp>
        <p:nvSpPr>
          <p:cNvPr id="30" name="Rectangle 29"/>
          <p:cNvSpPr/>
          <p:nvPr/>
        </p:nvSpPr>
        <p:spPr>
          <a:xfrm>
            <a:off x="7303168" y="1686828"/>
            <a:ext cx="853941" cy="3787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latin typeface="Consolas" panose="020B0609020204030204" pitchFamily="49" charset="0"/>
              </a:rPr>
              <a:t>403</a:t>
            </a:r>
          </a:p>
        </p:txBody>
      </p:sp>
      <p:pic>
        <p:nvPicPr>
          <p:cNvPr id="2066" name="Picture 18" descr="Image result for log file image"/>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4860789" y="3568968"/>
            <a:ext cx="1314079" cy="1314079"/>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grpSp>
        <p:nvGrpSpPr>
          <p:cNvPr id="24" name="Group 23"/>
          <p:cNvGrpSpPr/>
          <p:nvPr/>
        </p:nvGrpSpPr>
        <p:grpSpPr>
          <a:xfrm>
            <a:off x="2115550" y="2192953"/>
            <a:ext cx="6896100" cy="4410075"/>
            <a:chOff x="2115550" y="2192953"/>
            <a:chExt cx="6896100" cy="4410075"/>
          </a:xfrm>
        </p:grpSpPr>
        <p:pic>
          <p:nvPicPr>
            <p:cNvPr id="25" name="Picture 8" descr="Image result for ubuntu termin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5550" y="2192953"/>
              <a:ext cx="6896100" cy="441007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156073" y="2497399"/>
              <a:ext cx="6579767" cy="3795117"/>
            </a:xfrm>
            <a:prstGeom prst="rect">
              <a:avLst/>
            </a:prstGeom>
            <a:solidFill>
              <a:srgbClr val="300A24"/>
            </a:solidFill>
            <a:ln>
              <a:solidFill>
                <a:srgbClr val="300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Consolas" panose="020B0609020204030204" pitchFamily="49" charset="0"/>
                </a:rPr>
                <a:t>&gt; </a:t>
              </a:r>
              <a:r>
                <a:rPr lang="en-US" altLang="zh-CN" sz="1200" dirty="0">
                  <a:latin typeface="Consolas" panose="020B0609020204030204" pitchFamily="49" charset="0"/>
                </a:rPr>
                <a:t>tail /</a:t>
              </a:r>
              <a:r>
                <a:rPr lang="en-US" altLang="zh-CN" sz="1200" dirty="0" err="1">
                  <a:latin typeface="Consolas" panose="020B0609020204030204" pitchFamily="49" charset="0"/>
                </a:rPr>
                <a:t>etc</a:t>
              </a:r>
              <a:r>
                <a:rPr lang="en-US" altLang="zh-CN" sz="1200" dirty="0">
                  <a:latin typeface="Consolas" panose="020B0609020204030204" pitchFamily="49" charset="0"/>
                </a:rPr>
                <a:t>/</a:t>
              </a:r>
              <a:r>
                <a:rPr lang="en-US" altLang="zh-CN" sz="1200" dirty="0" err="1">
                  <a:latin typeface="Consolas" panose="020B0609020204030204" pitchFamily="49" charset="0"/>
                </a:rPr>
                <a:t>httpd</a:t>
              </a:r>
              <a:r>
                <a:rPr lang="en-US" altLang="zh-CN" sz="1200" dirty="0">
                  <a:latin typeface="Consolas" panose="020B0609020204030204" pitchFamily="49" charset="0"/>
                </a:rPr>
                <a:t>/logs/</a:t>
              </a:r>
              <a:r>
                <a:rPr lang="en-US" altLang="zh-CN" sz="1200" dirty="0" err="1">
                  <a:latin typeface="Consolas" panose="020B0609020204030204" pitchFamily="49" charset="0"/>
                </a:rPr>
                <a:t>error_log</a:t>
              </a:r>
              <a:endParaRPr lang="en-US" sz="1200" dirty="0">
                <a:latin typeface="Consolas" panose="020B0609020204030204" pitchFamily="49" charset="0"/>
              </a:endParaRPr>
            </a:p>
            <a:p>
              <a:r>
                <a:rPr lang="en-US" sz="1200" dirty="0">
                  <a:latin typeface="Consolas" panose="020B0609020204030204" pitchFamily="49" charset="0"/>
                </a:rPr>
                <a:t>[Fri Mar 08 16:31:17.001047 2013] [</a:t>
              </a:r>
              <a:r>
                <a:rPr lang="en-US" sz="1200" dirty="0" err="1">
                  <a:latin typeface="Consolas" panose="020B0609020204030204" pitchFamily="49" charset="0"/>
                </a:rPr>
                <a:t>lbmethod_heartbeat:notice</a:t>
              </a:r>
              <a:r>
                <a:rPr lang="en-US" sz="1200" dirty="0">
                  <a:latin typeface="Consolas" panose="020B0609020204030204" pitchFamily="49" charset="0"/>
                </a:rPr>
                <a:t>] [</a:t>
              </a:r>
              <a:r>
                <a:rPr lang="en-US" sz="1200" dirty="0" err="1">
                  <a:latin typeface="Consolas" panose="020B0609020204030204" pitchFamily="49" charset="0"/>
                </a:rPr>
                <a:t>pid</a:t>
              </a:r>
              <a:r>
                <a:rPr lang="en-US" sz="1200" dirty="0">
                  <a:latin typeface="Consolas" panose="020B0609020204030204" pitchFamily="49" charset="0"/>
                </a:rPr>
                <a:t> 16874:tid 139980380780288] AH02282: No </a:t>
              </a:r>
              <a:r>
                <a:rPr lang="en-US" sz="1200" dirty="0" err="1">
                  <a:latin typeface="Consolas" panose="020B0609020204030204" pitchFamily="49" charset="0"/>
                </a:rPr>
                <a:t>slotmem</a:t>
              </a:r>
              <a:r>
                <a:rPr lang="en-US" sz="1200" dirty="0">
                  <a:latin typeface="Consolas" panose="020B0609020204030204" pitchFamily="49" charset="0"/>
                </a:rPr>
                <a:t> from </a:t>
              </a:r>
              <a:r>
                <a:rPr lang="en-US" sz="1200" dirty="0" err="1">
                  <a:latin typeface="Consolas" panose="020B0609020204030204" pitchFamily="49" charset="0"/>
                </a:rPr>
                <a:t>mod_heartmonitor</a:t>
              </a:r>
              <a:endParaRPr lang="en-US" sz="1200" dirty="0">
                <a:latin typeface="Consolas" panose="020B0609020204030204" pitchFamily="49" charset="0"/>
              </a:endParaRPr>
            </a:p>
            <a:p>
              <a:r>
                <a:rPr lang="en-US" sz="1200" dirty="0">
                  <a:latin typeface="Consolas" panose="020B0609020204030204" pitchFamily="49" charset="0"/>
                </a:rPr>
                <a:t>[Fri Mar 08 16:31:17.001601 2013] [</a:t>
              </a:r>
              <a:r>
                <a:rPr lang="en-US" sz="1200" dirty="0" err="1">
                  <a:latin typeface="Consolas" panose="020B0609020204030204" pitchFamily="49" charset="0"/>
                </a:rPr>
                <a:t>core:warn</a:t>
              </a:r>
              <a:r>
                <a:rPr lang="en-US" sz="1200" dirty="0">
                  <a:latin typeface="Consolas" panose="020B0609020204030204" pitchFamily="49" charset="0"/>
                </a:rPr>
                <a:t>] [</a:t>
              </a:r>
              <a:r>
                <a:rPr lang="en-US" sz="1200" dirty="0" err="1">
                  <a:latin typeface="Consolas" panose="020B0609020204030204" pitchFamily="49" charset="0"/>
                </a:rPr>
                <a:t>pid</a:t>
              </a:r>
              <a:r>
                <a:rPr lang="en-US" sz="1200" dirty="0">
                  <a:latin typeface="Consolas" panose="020B0609020204030204" pitchFamily="49" charset="0"/>
                </a:rPr>
                <a:t> 16874:tid 139980380780288] AH00098: </a:t>
              </a:r>
              <a:r>
                <a:rPr lang="en-US" sz="1200" dirty="0" err="1">
                  <a:latin typeface="Consolas" panose="020B0609020204030204" pitchFamily="49" charset="0"/>
                </a:rPr>
                <a:t>pid</a:t>
              </a:r>
              <a:r>
                <a:rPr lang="en-US" sz="1200" dirty="0">
                  <a:latin typeface="Consolas" panose="020B0609020204030204" pitchFamily="49" charset="0"/>
                </a:rPr>
                <a:t> file /home/</a:t>
              </a:r>
              <a:r>
                <a:rPr lang="en-US" sz="1200" dirty="0" err="1">
                  <a:latin typeface="Consolas" panose="020B0609020204030204" pitchFamily="49" charset="0"/>
                </a:rPr>
                <a:t>tianyin</a:t>
              </a:r>
              <a:r>
                <a:rPr lang="en-US" sz="1200" dirty="0">
                  <a:latin typeface="Consolas" panose="020B0609020204030204" pitchFamily="49" charset="0"/>
                </a:rPr>
                <a:t>/httpd-2.4.3/logs/</a:t>
              </a:r>
              <a:r>
                <a:rPr lang="en-US" sz="1200" dirty="0" err="1">
                  <a:latin typeface="Consolas" panose="020B0609020204030204" pitchFamily="49" charset="0"/>
                </a:rPr>
                <a:t>httpd.pid</a:t>
              </a:r>
              <a:r>
                <a:rPr lang="en-US" sz="1200" dirty="0">
                  <a:latin typeface="Consolas" panose="020B0609020204030204" pitchFamily="49" charset="0"/>
                </a:rPr>
                <a:t> overwritten -- Unclean shutdown of previous Apache run?</a:t>
              </a:r>
            </a:p>
            <a:p>
              <a:r>
                <a:rPr lang="en-US" sz="1200" b="1" dirty="0">
                  <a:solidFill>
                    <a:schemeClr val="accent6">
                      <a:lumMod val="20000"/>
                      <a:lumOff val="80000"/>
                    </a:schemeClr>
                  </a:solidFill>
                  <a:latin typeface="Consolas" panose="020B0609020204030204" pitchFamily="49" charset="0"/>
                </a:rPr>
                <a:t>[Fri Mar 08 16:31:29.623715 2013] [</a:t>
              </a:r>
              <a:r>
                <a:rPr lang="en-US" sz="1200" b="1" dirty="0" err="1">
                  <a:solidFill>
                    <a:schemeClr val="accent6">
                      <a:lumMod val="20000"/>
                      <a:lumOff val="80000"/>
                    </a:schemeClr>
                  </a:solidFill>
                  <a:latin typeface="Consolas" panose="020B0609020204030204" pitchFamily="49" charset="0"/>
                </a:rPr>
                <a:t>core:error</a:t>
              </a:r>
              <a:r>
                <a:rPr lang="en-US" sz="1200" b="1" dirty="0">
                  <a:solidFill>
                    <a:schemeClr val="accent6">
                      <a:lumMod val="20000"/>
                      <a:lumOff val="80000"/>
                    </a:schemeClr>
                  </a:solidFill>
                  <a:latin typeface="Consolas" panose="020B0609020204030204" pitchFamily="49" charset="0"/>
                </a:rPr>
                <a:t>] [</a:t>
              </a:r>
              <a:r>
                <a:rPr lang="en-US" sz="1200" b="1" dirty="0" err="1">
                  <a:solidFill>
                    <a:schemeClr val="accent6">
                      <a:lumMod val="20000"/>
                      <a:lumOff val="80000"/>
                    </a:schemeClr>
                  </a:solidFill>
                  <a:latin typeface="Consolas" panose="020B0609020204030204" pitchFamily="49" charset="0"/>
                </a:rPr>
                <a:t>pid</a:t>
              </a:r>
              <a:r>
                <a:rPr lang="en-US" sz="1200" b="1" dirty="0">
                  <a:solidFill>
                    <a:schemeClr val="accent6">
                      <a:lumMod val="20000"/>
                      <a:lumOff val="80000"/>
                    </a:schemeClr>
                  </a:solidFill>
                  <a:latin typeface="Consolas" panose="020B0609020204030204" pitchFamily="49" charset="0"/>
                </a:rPr>
                <a:t> 16874:tid 139980097713920] [</a:t>
              </a:r>
              <a:r>
                <a:rPr lang="en-US" sz="1200" b="1" dirty="0" err="1">
                  <a:solidFill>
                    <a:schemeClr val="accent6">
                      <a:lumMod val="20000"/>
                      <a:lumOff val="80000"/>
                    </a:schemeClr>
                  </a:solidFill>
                  <a:latin typeface="Consolas" panose="020B0609020204030204" pitchFamily="49" charset="0"/>
                </a:rPr>
                <a:t>authz_core</a:t>
              </a:r>
              <a:r>
                <a:rPr lang="en-US" sz="1200" b="1" dirty="0">
                  <a:solidFill>
                    <a:schemeClr val="accent6">
                      <a:lumMod val="20000"/>
                      <a:lumOff val="80000"/>
                    </a:schemeClr>
                  </a:solidFill>
                  <a:latin typeface="Consolas" panose="020B0609020204030204" pitchFamily="49" charset="0"/>
                </a:rPr>
                <a:t>][client:132.239.17.127:38873] client denied by server configuration: /www/</a:t>
              </a:r>
              <a:r>
                <a:rPr lang="en-US" sz="1200" b="1" dirty="0" err="1">
                  <a:solidFill>
                    <a:schemeClr val="accent6">
                      <a:lumMod val="20000"/>
                      <a:lumOff val="80000"/>
                    </a:schemeClr>
                  </a:solidFill>
                  <a:latin typeface="Consolas" panose="020B0609020204030204" pitchFamily="49" charset="0"/>
                </a:rPr>
                <a:t>var</a:t>
              </a:r>
              <a:r>
                <a:rPr lang="en-US" sz="1200" b="1" dirty="0">
                  <a:solidFill>
                    <a:schemeClr val="accent6">
                      <a:lumMod val="20000"/>
                      <a:lumOff val="80000"/>
                    </a:schemeClr>
                  </a:solidFill>
                  <a:latin typeface="Consolas" panose="020B0609020204030204" pitchFamily="49" charset="0"/>
                </a:rPr>
                <a:t>/</a:t>
              </a:r>
              <a:r>
                <a:rPr lang="en-US" sz="1200" b="1" dirty="0" err="1">
                  <a:solidFill>
                    <a:schemeClr val="accent6">
                      <a:lumMod val="20000"/>
                      <a:lumOff val="80000"/>
                    </a:schemeClr>
                  </a:solidFill>
                  <a:latin typeface="Consolas" panose="020B0609020204030204" pitchFamily="49" charset="0"/>
                </a:rPr>
                <a:t>gs</a:t>
              </a:r>
              <a:r>
                <a:rPr lang="en-US" sz="1200" b="1" dirty="0">
                  <a:solidFill>
                    <a:schemeClr val="accent6">
                      <a:lumMod val="20000"/>
                      <a:lumOff val="80000"/>
                    </a:schemeClr>
                  </a:solidFill>
                  <a:latin typeface="Consolas" panose="020B0609020204030204" pitchFamily="49" charset="0"/>
                </a:rPr>
                <a:t>-example/hello.html</a:t>
              </a:r>
            </a:p>
            <a:p>
              <a:r>
                <a:rPr lang="en-US" sz="1200" dirty="0">
                  <a:solidFill>
                    <a:schemeClr val="bg1"/>
                  </a:solidFill>
                  <a:latin typeface="Consolas" panose="020B0609020204030204" pitchFamily="49" charset="0"/>
                </a:rPr>
                <a:t>[Fri Mar 08 16:31:30.436072 2013] [</a:t>
              </a:r>
              <a:r>
                <a:rPr lang="en-US" sz="1200" dirty="0" err="1">
                  <a:solidFill>
                    <a:schemeClr val="bg1"/>
                  </a:solidFill>
                  <a:latin typeface="Consolas" panose="020B0609020204030204" pitchFamily="49" charset="0"/>
                </a:rPr>
                <a:t>core:error</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pid</a:t>
              </a:r>
              <a:r>
                <a:rPr lang="en-US" sz="1200" dirty="0">
                  <a:solidFill>
                    <a:schemeClr val="bg1"/>
                  </a:solidFill>
                  <a:latin typeface="Consolas" panose="020B0609020204030204" pitchFamily="49" charset="0"/>
                </a:rPr>
                <a:t> 16874:tid 139980089321216] [</a:t>
              </a:r>
              <a:r>
                <a:rPr lang="en-US" sz="1200" dirty="0" err="1">
                  <a:solidFill>
                    <a:schemeClr val="bg1"/>
                  </a:solidFill>
                  <a:latin typeface="Consolas" panose="020B0609020204030204" pitchFamily="49" charset="0"/>
                </a:rPr>
                <a:t>authz_core</a:t>
              </a:r>
              <a:r>
                <a:rPr lang="en-US" sz="1200" dirty="0">
                  <a:solidFill>
                    <a:schemeClr val="bg1"/>
                  </a:solidFill>
                  <a:latin typeface="Consolas" panose="020B0609020204030204" pitchFamily="49" charset="0"/>
                </a:rPr>
                <a:t>][client:132.239.17.127:38873] client denied by server configuration: /www/</a:t>
              </a:r>
              <a:r>
                <a:rPr lang="en-US" sz="1200" dirty="0" err="1">
                  <a:solidFill>
                    <a:schemeClr val="bg1"/>
                  </a:solidFill>
                  <a:latin typeface="Consolas" panose="020B0609020204030204" pitchFamily="49" charset="0"/>
                </a:rPr>
                <a:t>var</a:t>
              </a:r>
              <a:r>
                <a:rPr lang="en-US" sz="1200" dirty="0">
                  <a:solidFill>
                    <a:schemeClr val="bg1"/>
                  </a:solidFill>
                  <a:latin typeface="Consolas" panose="020B0609020204030204" pitchFamily="49" charset="0"/>
                </a:rPr>
                <a:t>/</a:t>
              </a:r>
              <a:r>
                <a:rPr lang="en-US" sz="1200" dirty="0" err="1">
                  <a:solidFill>
                    <a:schemeClr val="bg1"/>
                  </a:solidFill>
                  <a:latin typeface="Consolas" panose="020B0609020204030204" pitchFamily="49" charset="0"/>
                </a:rPr>
                <a:t>gs</a:t>
              </a:r>
              <a:r>
                <a:rPr lang="en-US" sz="1200" dirty="0">
                  <a:solidFill>
                    <a:schemeClr val="bg1"/>
                  </a:solidFill>
                  <a:latin typeface="Consolas" panose="020B0609020204030204" pitchFamily="49" charset="0"/>
                </a:rPr>
                <a:t>-example/hello.html</a:t>
              </a:r>
            </a:p>
            <a:p>
              <a:r>
                <a:rPr lang="en-US" sz="1200" dirty="0">
                  <a:solidFill>
                    <a:schemeClr val="bg1"/>
                  </a:solidFill>
                  <a:latin typeface="Consolas" panose="020B0609020204030204" pitchFamily="49" charset="0"/>
                </a:rPr>
                <a:t>[Fri Mar 08 16:31:53.384598 2013] [</a:t>
              </a:r>
              <a:r>
                <a:rPr lang="en-US" sz="1200" dirty="0" err="1">
                  <a:solidFill>
                    <a:schemeClr val="bg1"/>
                  </a:solidFill>
                  <a:latin typeface="Consolas" panose="020B0609020204030204" pitchFamily="49" charset="0"/>
                </a:rPr>
                <a:t>unique_id:info</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pid</a:t>
              </a:r>
              <a:r>
                <a:rPr lang="en-US" sz="1200" dirty="0">
                  <a:solidFill>
                    <a:schemeClr val="bg1"/>
                  </a:solidFill>
                  <a:latin typeface="Consolas" panose="020B0609020204030204" pitchFamily="49" charset="0"/>
                </a:rPr>
                <a:t> 16940:tid 140544777680640] AH01566: using </a:t>
              </a:r>
              <a:r>
                <a:rPr lang="en-US" sz="1200" dirty="0" err="1">
                  <a:solidFill>
                    <a:schemeClr val="bg1"/>
                  </a:solidFill>
                  <a:latin typeface="Consolas" panose="020B0609020204030204" pitchFamily="49" charset="0"/>
                </a:rPr>
                <a:t>ip</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addr</a:t>
              </a:r>
              <a:r>
                <a:rPr lang="en-US" sz="1200" dirty="0">
                  <a:solidFill>
                    <a:schemeClr val="bg1"/>
                  </a:solidFill>
                  <a:latin typeface="Consolas" panose="020B0609020204030204" pitchFamily="49" charset="0"/>
                </a:rPr>
                <a:t> 127.0.1.1[Fri Mar 08 16:31:54.007416 2013] [</a:t>
              </a:r>
              <a:r>
                <a:rPr lang="en-US" sz="1200" dirty="0" err="1">
                  <a:solidFill>
                    <a:schemeClr val="bg1"/>
                  </a:solidFill>
                  <a:latin typeface="Consolas" panose="020B0609020204030204" pitchFamily="49" charset="0"/>
                </a:rPr>
                <a:t>auth_digest:notice</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pid</a:t>
              </a:r>
              <a:r>
                <a:rPr lang="en-US" sz="1200" dirty="0">
                  <a:solidFill>
                    <a:schemeClr val="bg1"/>
                  </a:solidFill>
                  <a:latin typeface="Consolas" panose="020B0609020204030204" pitchFamily="49" charset="0"/>
                </a:rPr>
                <a:t> 16940:tid 140544777680640] AH01757: generating secret for digest authentication ...</a:t>
              </a:r>
            </a:p>
            <a:p>
              <a:r>
                <a:rPr lang="en-US" sz="1200" dirty="0">
                  <a:solidFill>
                    <a:schemeClr val="bg1"/>
                  </a:solidFill>
                  <a:latin typeface="Consolas" panose="020B0609020204030204" pitchFamily="49" charset="0"/>
                </a:rPr>
                <a:t>[Fri Mar 08 16:31:54.008406 2013] [</a:t>
              </a:r>
              <a:r>
                <a:rPr lang="en-US" sz="1200" dirty="0" err="1">
                  <a:solidFill>
                    <a:schemeClr val="bg1"/>
                  </a:solidFill>
                  <a:latin typeface="Consolas" panose="020B0609020204030204" pitchFamily="49" charset="0"/>
                </a:rPr>
                <a:t>unique_id:info</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pid</a:t>
              </a:r>
              <a:r>
                <a:rPr lang="en-US" sz="1200" dirty="0">
                  <a:solidFill>
                    <a:schemeClr val="bg1"/>
                  </a:solidFill>
                  <a:latin typeface="Consolas" panose="020B0609020204030204" pitchFamily="49" charset="0"/>
                </a:rPr>
                <a:t> 16940:tid 140544777680640] AH01566: using </a:t>
              </a:r>
              <a:r>
                <a:rPr lang="en-US" sz="1200" dirty="0" err="1">
                  <a:solidFill>
                    <a:schemeClr val="bg1"/>
                  </a:solidFill>
                  <a:latin typeface="Consolas" panose="020B0609020204030204" pitchFamily="49" charset="0"/>
                </a:rPr>
                <a:t>ip</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addr</a:t>
              </a:r>
              <a:r>
                <a:rPr lang="en-US" sz="1200" dirty="0">
                  <a:solidFill>
                    <a:schemeClr val="bg1"/>
                  </a:solidFill>
                  <a:latin typeface="Consolas" panose="020B0609020204030204" pitchFamily="49" charset="0"/>
                </a:rPr>
                <a:t> 127.0.1.1</a:t>
              </a:r>
            </a:p>
            <a:p>
              <a:r>
                <a:rPr lang="en-US" sz="1200" dirty="0">
                  <a:solidFill>
                    <a:schemeClr val="bg1"/>
                  </a:solidFill>
                  <a:latin typeface="Consolas" panose="020B0609020204030204" pitchFamily="49" charset="0"/>
                </a:rPr>
                <a:t>[Fri Mar 08 16:31:55.001190 2013] [</a:t>
              </a:r>
              <a:r>
                <a:rPr lang="en-US" sz="1200" dirty="0" err="1">
                  <a:solidFill>
                    <a:schemeClr val="bg1"/>
                  </a:solidFill>
                  <a:latin typeface="Consolas" panose="020B0609020204030204" pitchFamily="49" charset="0"/>
                </a:rPr>
                <a:t>lbmethod_heartbeat:notice</a:t>
              </a:r>
              <a:r>
                <a:rPr lang="en-US" sz="1200" dirty="0">
                  <a:solidFill>
                    <a:schemeClr val="bg1"/>
                  </a:solidFill>
                  <a:latin typeface="Consolas" panose="020B0609020204030204" pitchFamily="49" charset="0"/>
                </a:rPr>
                <a:t>] [</a:t>
              </a:r>
              <a:r>
                <a:rPr lang="en-US" sz="1200" dirty="0" err="1">
                  <a:solidFill>
                    <a:schemeClr val="bg1"/>
                  </a:solidFill>
                  <a:latin typeface="Consolas" panose="020B0609020204030204" pitchFamily="49" charset="0"/>
                </a:rPr>
                <a:t>pid</a:t>
              </a:r>
              <a:r>
                <a:rPr lang="en-US" sz="1200" dirty="0">
                  <a:solidFill>
                    <a:schemeClr val="bg1"/>
                  </a:solidFill>
                  <a:latin typeface="Consolas" panose="020B0609020204030204" pitchFamily="49" charset="0"/>
                </a:rPr>
                <a:t> 16940:tid 140544777680640] AH02282: No </a:t>
              </a:r>
              <a:r>
                <a:rPr lang="en-US" sz="1200" dirty="0" err="1">
                  <a:solidFill>
                    <a:schemeClr val="bg1"/>
                  </a:solidFill>
                  <a:latin typeface="Consolas" panose="020B0609020204030204" pitchFamily="49" charset="0"/>
                </a:rPr>
                <a:t>slotmem</a:t>
              </a:r>
              <a:r>
                <a:rPr lang="en-US" sz="1200" dirty="0">
                  <a:solidFill>
                    <a:schemeClr val="bg1"/>
                  </a:solidFill>
                  <a:latin typeface="Consolas" panose="020B0609020204030204" pitchFamily="49" charset="0"/>
                </a:rPr>
                <a:t> from </a:t>
              </a:r>
              <a:r>
                <a:rPr lang="en-US" sz="1200" dirty="0" err="1">
                  <a:solidFill>
                    <a:schemeClr val="bg1"/>
                  </a:solidFill>
                  <a:latin typeface="Consolas" panose="020B0609020204030204" pitchFamily="49" charset="0"/>
                </a:rPr>
                <a:t>mod_heartmonitor</a:t>
              </a:r>
              <a:endParaRPr lang="en-US" sz="1200" dirty="0">
                <a:solidFill>
                  <a:schemeClr val="bg1"/>
                </a:solidFill>
                <a:latin typeface="Consolas" panose="020B0609020204030204" pitchFamily="49" charset="0"/>
              </a:endParaRPr>
            </a:p>
          </p:txBody>
        </p:sp>
      </p:grpSp>
      <p:sp>
        <p:nvSpPr>
          <p:cNvPr id="28" name="Rectangle 27"/>
          <p:cNvSpPr/>
          <p:nvPr/>
        </p:nvSpPr>
        <p:spPr>
          <a:xfrm>
            <a:off x="2021306" y="3661354"/>
            <a:ext cx="7062534" cy="5582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2445760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053" y="385011"/>
            <a:ext cx="8341893" cy="1475874"/>
          </a:xfrm>
          <a:prstGeom prst="rect">
            <a:avLst/>
          </a:prstGeom>
          <a:solidFill>
            <a:srgbClr val="300A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2397" y="268874"/>
            <a:ext cx="8114297" cy="1704306"/>
          </a:xfrm>
        </p:spPr>
        <p:txBody>
          <a:bodyPr>
            <a:noAutofit/>
          </a:bodyPr>
          <a:lstStyle/>
          <a:p>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authz_core</a:t>
            </a:r>
            <a:r>
              <a:rPr lang="en-US" sz="2800" dirty="0">
                <a:solidFill>
                  <a:schemeClr val="bg1"/>
                </a:solidFill>
                <a:latin typeface="Consolas" panose="020B0609020204030204" pitchFamily="49" charset="0"/>
              </a:rPr>
              <a:t>][client:132.239.17.127]</a:t>
            </a:r>
            <a:br>
              <a:rPr lang="en-US" sz="2800" dirty="0">
                <a:solidFill>
                  <a:schemeClr val="bg1"/>
                </a:solidFill>
                <a:latin typeface="Consolas" panose="020B0609020204030204" pitchFamily="49" charset="0"/>
              </a:rPr>
            </a:br>
            <a:r>
              <a:rPr lang="en-US" sz="2800" dirty="0">
                <a:solidFill>
                  <a:schemeClr val="bg1"/>
                </a:solidFill>
                <a:latin typeface="Consolas" panose="020B0609020204030204" pitchFamily="49" charset="0"/>
              </a:rPr>
              <a:t>Client denied by server configuration: /www/</a:t>
            </a:r>
            <a:r>
              <a:rPr lang="en-US" sz="2800" dirty="0" err="1">
                <a:solidFill>
                  <a:schemeClr val="bg1"/>
                </a:solidFill>
                <a:latin typeface="Consolas" panose="020B0609020204030204" pitchFamily="49" charset="0"/>
              </a:rPr>
              <a:t>var</a:t>
            </a:r>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gs</a:t>
            </a:r>
            <a:r>
              <a:rPr lang="en-US" sz="2800" dirty="0">
                <a:solidFill>
                  <a:schemeClr val="bg1"/>
                </a:solidFill>
                <a:latin typeface="Consolas" panose="020B0609020204030204" pitchFamily="49" charset="0"/>
              </a:rPr>
              <a:t>/hello.html</a:t>
            </a:r>
          </a:p>
        </p:txBody>
      </p:sp>
      <p:sp>
        <p:nvSpPr>
          <p:cNvPr id="3" name="Content Placeholder 2"/>
          <p:cNvSpPr>
            <a:spLocks noGrp="1"/>
          </p:cNvSpPr>
          <p:nvPr>
            <p:ph idx="1"/>
          </p:nvPr>
        </p:nvSpPr>
        <p:spPr>
          <a:xfrm>
            <a:off x="2181724" y="2361360"/>
            <a:ext cx="6657474" cy="3831644"/>
          </a:xfrm>
        </p:spPr>
        <p:txBody>
          <a:bodyPr>
            <a:normAutofit/>
          </a:bodyPr>
          <a:lstStyle/>
          <a:p>
            <a:pPr marL="514350" indent="-514350">
              <a:buAutoNum type="arabicPeriod"/>
            </a:pP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Allow from all</a:t>
            </a:r>
            <a:r>
              <a:rPr lang="en-US" sz="2800" dirty="0">
                <a:latin typeface="Arial" panose="020B0604020202020204" pitchFamily="34" charset="0"/>
                <a:cs typeface="Arial" panose="020B0604020202020204" pitchFamily="34" charset="0"/>
              </a:rPr>
              <a:t>”</a:t>
            </a:r>
            <a:r>
              <a:rPr lang="en-US" sz="2800" dirty="0"/>
              <a:t> in </a:t>
            </a:r>
            <a:r>
              <a:rPr lang="en-US" sz="2000" dirty="0" err="1">
                <a:latin typeface="Consolas" panose="020B0609020204030204" pitchFamily="49" charset="0"/>
              </a:rPr>
              <a:t>httpd.conf</a:t>
            </a:r>
            <a:br>
              <a:rPr lang="en-US" sz="2000" dirty="0">
                <a:latin typeface="Consolas" panose="020B0609020204030204" pitchFamily="49" charset="0"/>
              </a:rPr>
            </a:br>
            <a:endParaRPr lang="en-US" sz="2800" dirty="0"/>
          </a:p>
          <a:p>
            <a:pPr marL="514350" indent="-514350">
              <a:buAutoNum type="arabicPeriod"/>
            </a:pPr>
            <a:r>
              <a:rPr lang="en-US" sz="2800" dirty="0"/>
              <a:t>Add </a:t>
            </a: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132.239.17.127</a:t>
            </a:r>
            <a:r>
              <a:rPr lang="en-US" sz="2800" dirty="0">
                <a:latin typeface="Arial" panose="020B0604020202020204" pitchFamily="34" charset="0"/>
                <a:cs typeface="Arial" panose="020B0604020202020204" pitchFamily="34" charset="0"/>
              </a:rPr>
              <a:t>”</a:t>
            </a:r>
            <a:r>
              <a:rPr lang="en-US" sz="2800" dirty="0"/>
              <a:t> in </a:t>
            </a:r>
            <a:r>
              <a:rPr lang="en-US" sz="2000" dirty="0">
                <a:latin typeface="Arial" panose="020B0604020202020204" pitchFamily="34" charset="0"/>
                <a:cs typeface="Arial" panose="020B0604020202020204" pitchFamily="34" charset="0"/>
              </a:rPr>
              <a:t>“</a:t>
            </a:r>
            <a:r>
              <a:rPr lang="en-US" sz="2000" dirty="0">
                <a:latin typeface="Consolas" panose="020B0609020204030204" pitchFamily="49" charset="0"/>
              </a:rPr>
              <a:t>/</a:t>
            </a:r>
            <a:r>
              <a:rPr lang="en-US" sz="2000" dirty="0" err="1">
                <a:latin typeface="Consolas" panose="020B0609020204030204" pitchFamily="49" charset="0"/>
              </a:rPr>
              <a:t>etc</a:t>
            </a:r>
            <a:r>
              <a:rPr lang="en-US" sz="2000" dirty="0">
                <a:latin typeface="Consolas" panose="020B0609020204030204" pitchFamily="49" charset="0"/>
              </a:rPr>
              <a:t>/hosts</a:t>
            </a:r>
            <a:r>
              <a:rPr lang="en-US" sz="2800" dirty="0">
                <a:latin typeface="Arial" panose="020B0604020202020204" pitchFamily="34" charset="0"/>
                <a:cs typeface="Arial" panose="020B0604020202020204" pitchFamily="34" charset="0"/>
              </a:rPr>
              <a:t>”</a:t>
            </a:r>
            <a:br>
              <a:rPr lang="en-US" sz="2800" dirty="0"/>
            </a:br>
            <a:endParaRPr lang="en-US" sz="2800" dirty="0"/>
          </a:p>
          <a:p>
            <a:pPr marL="514350" indent="-514350">
              <a:buAutoNum type="arabicPeriod"/>
            </a:pPr>
            <a:r>
              <a:rPr lang="en-US" sz="2800" dirty="0"/>
              <a:t>Restart </a:t>
            </a:r>
            <a:r>
              <a:rPr lang="en-US" sz="2000" dirty="0" err="1">
                <a:latin typeface="Consolas" panose="020B0609020204030204" pitchFamily="49" charset="0"/>
              </a:rPr>
              <a:t>httpd</a:t>
            </a:r>
            <a:r>
              <a:rPr lang="en-US" sz="2800" dirty="0"/>
              <a:t> under a different OS user</a:t>
            </a:r>
            <a:br>
              <a:rPr lang="en-US" sz="2800" dirty="0"/>
            </a:br>
            <a:endParaRPr lang="en-US" sz="2800" dirty="0"/>
          </a:p>
          <a:p>
            <a:pPr marL="514350" indent="-514350">
              <a:buAutoNum type="arabicPeriod"/>
            </a:pPr>
            <a:r>
              <a:rPr lang="en-US" sz="2800" dirty="0"/>
              <a:t>Make </a:t>
            </a: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/www/</a:t>
            </a:r>
            <a:r>
              <a:rPr lang="en-US" sz="2000" dirty="0" err="1">
                <a:latin typeface="Consolas" panose="020B0609020204030204" pitchFamily="49" charset="0"/>
              </a:rPr>
              <a:t>var</a:t>
            </a:r>
            <a:r>
              <a:rPr lang="en-US" sz="2000" dirty="0">
                <a:latin typeface="Consolas" panose="020B0609020204030204" pitchFamily="49" charset="0"/>
              </a:rPr>
              <a:t>/</a:t>
            </a:r>
            <a:r>
              <a:rPr lang="en-US" sz="2000" dirty="0" err="1">
                <a:latin typeface="Consolas" panose="020B0609020204030204" pitchFamily="49" charset="0"/>
              </a:rPr>
              <a:t>gs</a:t>
            </a:r>
            <a:r>
              <a:rPr lang="en-US" sz="2800" dirty="0">
                <a:latin typeface="Arial" panose="020B0604020202020204" pitchFamily="34" charset="0"/>
                <a:cs typeface="Arial" panose="020B0604020202020204" pitchFamily="34" charset="0"/>
              </a:rPr>
              <a:t>”</a:t>
            </a:r>
            <a:r>
              <a:rPr lang="en-US" sz="2800" dirty="0"/>
              <a:t> world readable </a:t>
            </a:r>
          </a:p>
        </p:txBody>
      </p:sp>
      <p:pic>
        <p:nvPicPr>
          <p:cNvPr id="6" name="Picture 2" descr="Image result for system administrator"/>
          <p:cNvPicPr>
            <a:picLocks noChangeAspect="1" noChangeArrowheads="1"/>
          </p:cNvPicPr>
          <p:nvPr/>
        </p:nvPicPr>
        <p:blipFill rotWithShape="1">
          <a:blip r:embed="rId3">
            <a:extLst>
              <a:ext uri="{28A0092B-C50C-407E-A947-70E740481C1C}">
                <a14:useLocalDpi xmlns:a14="http://schemas.microsoft.com/office/drawing/2010/main" val="0"/>
              </a:ext>
            </a:extLst>
          </a:blip>
          <a:srcRect l="17160" r="12636"/>
          <a:stretch/>
        </p:blipFill>
        <p:spPr bwMode="auto">
          <a:xfrm>
            <a:off x="401053" y="2361360"/>
            <a:ext cx="1443789" cy="205656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rot="19410525">
            <a:off x="1990467" y="2318836"/>
            <a:ext cx="1162428" cy="405564"/>
          </a:xfrm>
          <a:prstGeom prst="rect">
            <a:avLst/>
          </a:prstGeom>
          <a:solidFill>
            <a:schemeClr val="bg1">
              <a:alpha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0000"/>
                </a:solidFill>
              </a:rPr>
              <a:t>useless</a:t>
            </a:r>
          </a:p>
        </p:txBody>
      </p:sp>
      <p:sp>
        <p:nvSpPr>
          <p:cNvPr id="31" name="Rectangle 30"/>
          <p:cNvSpPr/>
          <p:nvPr/>
        </p:nvSpPr>
        <p:spPr>
          <a:xfrm rot="19410525">
            <a:off x="1985536" y="3213632"/>
            <a:ext cx="1162428" cy="405564"/>
          </a:xfrm>
          <a:prstGeom prst="rect">
            <a:avLst/>
          </a:prstGeom>
          <a:solidFill>
            <a:schemeClr val="bg1">
              <a:alpha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0000"/>
                </a:solidFill>
              </a:rPr>
              <a:t>useless</a:t>
            </a:r>
          </a:p>
        </p:txBody>
      </p:sp>
      <p:sp>
        <p:nvSpPr>
          <p:cNvPr id="32" name="Rectangle 31"/>
          <p:cNvSpPr/>
          <p:nvPr/>
        </p:nvSpPr>
        <p:spPr>
          <a:xfrm rot="19410525">
            <a:off x="1980603" y="4087444"/>
            <a:ext cx="1162428" cy="405564"/>
          </a:xfrm>
          <a:prstGeom prst="rect">
            <a:avLst/>
          </a:prstGeom>
          <a:solidFill>
            <a:schemeClr val="bg1">
              <a:alpha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0000"/>
                </a:solidFill>
              </a:rPr>
              <a:t>useless</a:t>
            </a:r>
          </a:p>
        </p:txBody>
      </p:sp>
      <p:sp>
        <p:nvSpPr>
          <p:cNvPr id="33" name="Rectangle 32"/>
          <p:cNvSpPr/>
          <p:nvPr/>
        </p:nvSpPr>
        <p:spPr>
          <a:xfrm rot="19410525">
            <a:off x="1980604" y="4983647"/>
            <a:ext cx="1162428" cy="405564"/>
          </a:xfrm>
          <a:prstGeom prst="rect">
            <a:avLst/>
          </a:prstGeom>
          <a:solidFill>
            <a:schemeClr val="bg1">
              <a:alpha val="5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0000"/>
                </a:solidFill>
              </a:rPr>
              <a:t>useless</a:t>
            </a:r>
          </a:p>
        </p:txBody>
      </p:sp>
      <p:sp>
        <p:nvSpPr>
          <p:cNvPr id="34" name="Rectangle 3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grpSp>
        <p:nvGrpSpPr>
          <p:cNvPr id="35" name="Group 34"/>
          <p:cNvGrpSpPr/>
          <p:nvPr/>
        </p:nvGrpSpPr>
        <p:grpSpPr>
          <a:xfrm>
            <a:off x="418598" y="6075314"/>
            <a:ext cx="8341893" cy="744910"/>
            <a:chOff x="401053" y="5827340"/>
            <a:chExt cx="8341893" cy="744910"/>
          </a:xfrm>
        </p:grpSpPr>
        <p:sp>
          <p:nvSpPr>
            <p:cNvPr id="30" name="Rectangle 29"/>
            <p:cNvSpPr/>
            <p:nvPr/>
          </p:nvSpPr>
          <p:spPr>
            <a:xfrm>
              <a:off x="401053" y="5827340"/>
              <a:ext cx="8341893" cy="74491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      “</a:t>
              </a:r>
              <a:r>
                <a:rPr lang="en-US" sz="2600" dirty="0">
                  <a:solidFill>
                    <a:schemeClr val="tx1"/>
                  </a:solidFill>
                  <a:latin typeface="Consolas" panose="020B0609020204030204" pitchFamily="49" charset="0"/>
                </a:rPr>
                <a:t>Require </a:t>
              </a:r>
              <a:r>
                <a:rPr lang="en-US" sz="2600" dirty="0" err="1">
                  <a:solidFill>
                    <a:schemeClr val="tx1"/>
                  </a:solidFill>
                  <a:latin typeface="Consolas" panose="020B0609020204030204" pitchFamily="49" charset="0"/>
                </a:rPr>
                <a:t>ip</a:t>
              </a:r>
              <a:r>
                <a:rPr lang="en-US" sz="2600" dirty="0">
                  <a:solidFill>
                    <a:schemeClr val="tx1"/>
                  </a:solidFill>
                  <a:latin typeface="Consolas" panose="020B0609020204030204" pitchFamily="49" charset="0"/>
                </a:rPr>
                <a:t> 132.239.17.127</a:t>
              </a:r>
              <a:r>
                <a:rPr lang="en-US" sz="2600" dirty="0">
                  <a:solidFill>
                    <a:schemeClr val="tx1"/>
                  </a:solidFill>
                  <a:latin typeface="Arial" panose="020B0604020202020204" pitchFamily="34" charset="0"/>
                  <a:cs typeface="Arial" panose="020B0604020202020204" pitchFamily="34" charset="0"/>
                </a:rPr>
                <a:t>”</a:t>
              </a:r>
              <a:r>
                <a:rPr lang="en-US" sz="2800" dirty="0">
                  <a:solidFill>
                    <a:schemeClr val="tx1"/>
                  </a:solidFill>
                </a:rPr>
                <a:t> in </a:t>
              </a:r>
              <a:r>
                <a:rPr lang="en-US" sz="2600" dirty="0" err="1">
                  <a:solidFill>
                    <a:schemeClr val="tx1"/>
                  </a:solidFill>
                  <a:latin typeface="Consolas" panose="020B0609020204030204" pitchFamily="49" charset="0"/>
                </a:rPr>
                <a:t>httpd.conf</a:t>
              </a:r>
              <a:endParaRPr lang="en-US" sz="2600" dirty="0">
                <a:solidFill>
                  <a:schemeClr val="tx1"/>
                </a:solidFill>
                <a:latin typeface="Consolas" panose="020B0609020204030204" pitchFamily="49" charset="0"/>
              </a:endParaRPr>
            </a:p>
          </p:txBody>
        </p:sp>
        <p:pic>
          <p:nvPicPr>
            <p:cNvPr id="11266" name="Picture 2" descr="Image result for che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05" y="5852073"/>
              <a:ext cx="701842" cy="701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988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053" y="385011"/>
            <a:ext cx="8341893" cy="1475874"/>
          </a:xfrm>
          <a:prstGeom prst="rect">
            <a:avLst/>
          </a:prstGeom>
          <a:solidFill>
            <a:srgbClr val="300A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2397" y="268874"/>
            <a:ext cx="8114297" cy="1704306"/>
          </a:xfrm>
        </p:spPr>
        <p:txBody>
          <a:bodyPr>
            <a:noAutofit/>
          </a:bodyPr>
          <a:lstStyle/>
          <a:p>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authz_core</a:t>
            </a:r>
            <a:r>
              <a:rPr lang="en-US" sz="2800" dirty="0">
                <a:solidFill>
                  <a:schemeClr val="bg1"/>
                </a:solidFill>
                <a:latin typeface="Consolas" panose="020B0609020204030204" pitchFamily="49" charset="0"/>
              </a:rPr>
              <a:t>][client:132.239.17.127]</a:t>
            </a:r>
            <a:br>
              <a:rPr lang="en-US" sz="2800" dirty="0">
                <a:solidFill>
                  <a:schemeClr val="bg1"/>
                </a:solidFill>
                <a:latin typeface="Consolas" panose="020B0609020204030204" pitchFamily="49" charset="0"/>
              </a:rPr>
            </a:br>
            <a:r>
              <a:rPr lang="en-US" sz="2800" dirty="0">
                <a:solidFill>
                  <a:schemeClr val="bg1"/>
                </a:solidFill>
                <a:latin typeface="Consolas" panose="020B0609020204030204" pitchFamily="49" charset="0"/>
              </a:rPr>
              <a:t>Client denied by server configuration: /www/</a:t>
            </a:r>
            <a:r>
              <a:rPr lang="en-US" sz="2800" dirty="0" err="1">
                <a:solidFill>
                  <a:schemeClr val="bg1"/>
                </a:solidFill>
                <a:latin typeface="Consolas" panose="020B0609020204030204" pitchFamily="49" charset="0"/>
              </a:rPr>
              <a:t>var</a:t>
            </a:r>
            <a:r>
              <a:rPr lang="en-US" sz="2800" dirty="0">
                <a:solidFill>
                  <a:schemeClr val="bg1"/>
                </a:solidFill>
                <a:latin typeface="Consolas" panose="020B0609020204030204" pitchFamily="49" charset="0"/>
              </a:rPr>
              <a:t>/</a:t>
            </a:r>
            <a:r>
              <a:rPr lang="en-US" sz="2800" dirty="0" err="1">
                <a:solidFill>
                  <a:schemeClr val="bg1"/>
                </a:solidFill>
                <a:latin typeface="Consolas" panose="020B0609020204030204" pitchFamily="49" charset="0"/>
              </a:rPr>
              <a:t>gs</a:t>
            </a:r>
            <a:r>
              <a:rPr lang="en-US" sz="2800" dirty="0">
                <a:solidFill>
                  <a:schemeClr val="bg1"/>
                </a:solidFill>
                <a:latin typeface="Consolas" panose="020B0609020204030204" pitchFamily="49" charset="0"/>
              </a:rPr>
              <a:t>/hello.html</a:t>
            </a:r>
          </a:p>
        </p:txBody>
      </p:sp>
      <p:sp>
        <p:nvSpPr>
          <p:cNvPr id="3" name="Content Placeholder 2"/>
          <p:cNvSpPr>
            <a:spLocks noGrp="1"/>
          </p:cNvSpPr>
          <p:nvPr>
            <p:ph idx="1"/>
          </p:nvPr>
        </p:nvSpPr>
        <p:spPr>
          <a:xfrm>
            <a:off x="2181724" y="2361360"/>
            <a:ext cx="6657474" cy="3831644"/>
          </a:xfrm>
        </p:spPr>
        <p:txBody>
          <a:bodyPr>
            <a:normAutofit/>
          </a:bodyPr>
          <a:lstStyle/>
          <a:p>
            <a:pPr marL="514350" indent="-514350">
              <a:buAutoNum type="arabicPeriod"/>
            </a:pP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Allow from all</a:t>
            </a:r>
            <a:r>
              <a:rPr lang="en-US" sz="2800" dirty="0">
                <a:latin typeface="Arial" panose="020B0604020202020204" pitchFamily="34" charset="0"/>
                <a:cs typeface="Arial" panose="020B0604020202020204" pitchFamily="34" charset="0"/>
              </a:rPr>
              <a:t>”</a:t>
            </a:r>
            <a:r>
              <a:rPr lang="en-US" sz="2800" dirty="0"/>
              <a:t> in </a:t>
            </a:r>
            <a:r>
              <a:rPr lang="en-US" sz="2000" dirty="0" err="1">
                <a:latin typeface="Consolas" panose="020B0609020204030204" pitchFamily="49" charset="0"/>
              </a:rPr>
              <a:t>httpd.conf</a:t>
            </a:r>
            <a:br>
              <a:rPr lang="en-US" sz="2000" dirty="0">
                <a:latin typeface="Consolas" panose="020B0609020204030204" pitchFamily="49" charset="0"/>
              </a:rPr>
            </a:br>
            <a:endParaRPr lang="en-US" sz="2800" dirty="0"/>
          </a:p>
          <a:p>
            <a:pPr marL="514350" indent="-514350">
              <a:buAutoNum type="arabicPeriod"/>
            </a:pPr>
            <a:r>
              <a:rPr lang="en-US" sz="2800" dirty="0"/>
              <a:t>Add </a:t>
            </a: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132.239.17.127</a:t>
            </a:r>
            <a:r>
              <a:rPr lang="en-US" sz="2800" dirty="0">
                <a:latin typeface="Arial" panose="020B0604020202020204" pitchFamily="34" charset="0"/>
                <a:cs typeface="Arial" panose="020B0604020202020204" pitchFamily="34" charset="0"/>
              </a:rPr>
              <a:t>”</a:t>
            </a:r>
            <a:r>
              <a:rPr lang="en-US" sz="2800" dirty="0"/>
              <a:t> in </a:t>
            </a:r>
            <a:r>
              <a:rPr lang="en-US" sz="2000" dirty="0">
                <a:latin typeface="Arial" panose="020B0604020202020204" pitchFamily="34" charset="0"/>
                <a:cs typeface="Arial" panose="020B0604020202020204" pitchFamily="34" charset="0"/>
              </a:rPr>
              <a:t>“</a:t>
            </a:r>
            <a:r>
              <a:rPr lang="en-US" sz="2000" dirty="0">
                <a:latin typeface="Consolas" panose="020B0609020204030204" pitchFamily="49" charset="0"/>
              </a:rPr>
              <a:t>/</a:t>
            </a:r>
            <a:r>
              <a:rPr lang="en-US" sz="2000" dirty="0" err="1">
                <a:latin typeface="Consolas" panose="020B0609020204030204" pitchFamily="49" charset="0"/>
              </a:rPr>
              <a:t>etc</a:t>
            </a:r>
            <a:r>
              <a:rPr lang="en-US" sz="2000" dirty="0">
                <a:latin typeface="Consolas" panose="020B0609020204030204" pitchFamily="49" charset="0"/>
              </a:rPr>
              <a:t>/hosts</a:t>
            </a:r>
            <a:r>
              <a:rPr lang="en-US" sz="2800" dirty="0">
                <a:latin typeface="Arial" panose="020B0604020202020204" pitchFamily="34" charset="0"/>
                <a:cs typeface="Arial" panose="020B0604020202020204" pitchFamily="34" charset="0"/>
              </a:rPr>
              <a:t>”</a:t>
            </a:r>
            <a:br>
              <a:rPr lang="en-US" sz="2800" dirty="0"/>
            </a:br>
            <a:endParaRPr lang="en-US" sz="2800" dirty="0"/>
          </a:p>
          <a:p>
            <a:pPr marL="514350" indent="-514350">
              <a:buAutoNum type="arabicPeriod"/>
            </a:pPr>
            <a:r>
              <a:rPr lang="en-US" sz="2800" dirty="0"/>
              <a:t>Restart </a:t>
            </a:r>
            <a:r>
              <a:rPr lang="en-US" sz="2000" dirty="0" err="1">
                <a:latin typeface="Consolas" panose="020B0609020204030204" pitchFamily="49" charset="0"/>
              </a:rPr>
              <a:t>httpd</a:t>
            </a:r>
            <a:r>
              <a:rPr lang="en-US" sz="2800" dirty="0"/>
              <a:t> under a different OS user</a:t>
            </a:r>
            <a:br>
              <a:rPr lang="en-US" sz="2800" dirty="0"/>
            </a:br>
            <a:endParaRPr lang="en-US" sz="2800" dirty="0"/>
          </a:p>
          <a:p>
            <a:pPr marL="514350" indent="-514350">
              <a:buAutoNum type="arabicPeriod"/>
            </a:pPr>
            <a:r>
              <a:rPr lang="en-US" sz="2800" dirty="0"/>
              <a:t>Make </a:t>
            </a:r>
            <a:r>
              <a:rPr lang="en-US" sz="2800" dirty="0">
                <a:latin typeface="Arial" panose="020B0604020202020204" pitchFamily="34" charset="0"/>
                <a:cs typeface="Arial" panose="020B0604020202020204" pitchFamily="34" charset="0"/>
              </a:rPr>
              <a:t>“</a:t>
            </a:r>
            <a:r>
              <a:rPr lang="en-US" sz="2000" dirty="0">
                <a:latin typeface="Consolas" panose="020B0609020204030204" pitchFamily="49" charset="0"/>
              </a:rPr>
              <a:t>/www/</a:t>
            </a:r>
            <a:r>
              <a:rPr lang="en-US" sz="2000" dirty="0" err="1">
                <a:latin typeface="Consolas" panose="020B0609020204030204" pitchFamily="49" charset="0"/>
              </a:rPr>
              <a:t>var</a:t>
            </a:r>
            <a:r>
              <a:rPr lang="en-US" sz="2000" dirty="0">
                <a:latin typeface="Consolas" panose="020B0609020204030204" pitchFamily="49" charset="0"/>
              </a:rPr>
              <a:t>/</a:t>
            </a:r>
            <a:r>
              <a:rPr lang="en-US" sz="2000" dirty="0" err="1">
                <a:latin typeface="Consolas" panose="020B0609020204030204" pitchFamily="49" charset="0"/>
              </a:rPr>
              <a:t>gs</a:t>
            </a:r>
            <a:r>
              <a:rPr lang="en-US" sz="2800" dirty="0">
                <a:latin typeface="Arial" panose="020B0604020202020204" pitchFamily="34" charset="0"/>
                <a:cs typeface="Arial" panose="020B0604020202020204" pitchFamily="34" charset="0"/>
              </a:rPr>
              <a:t>”</a:t>
            </a:r>
            <a:r>
              <a:rPr lang="en-US" sz="2800" dirty="0"/>
              <a:t> world-readable</a:t>
            </a:r>
          </a:p>
        </p:txBody>
      </p:sp>
      <p:pic>
        <p:nvPicPr>
          <p:cNvPr id="6" name="Picture 2" descr="Image result for system administrator"/>
          <p:cNvPicPr>
            <a:picLocks noChangeAspect="1" noChangeArrowheads="1"/>
          </p:cNvPicPr>
          <p:nvPr/>
        </p:nvPicPr>
        <p:blipFill rotWithShape="1">
          <a:blip r:embed="rId3">
            <a:extLst>
              <a:ext uri="{28A0092B-C50C-407E-A947-70E740481C1C}">
                <a14:useLocalDpi xmlns:a14="http://schemas.microsoft.com/office/drawing/2010/main" val="0"/>
              </a:ext>
            </a:extLst>
          </a:blip>
          <a:srcRect l="17160" r="12636"/>
          <a:stretch/>
        </p:blipFill>
        <p:spPr bwMode="auto">
          <a:xfrm>
            <a:off x="401053" y="2361360"/>
            <a:ext cx="1443789" cy="205656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401053" y="5827340"/>
            <a:ext cx="8341893" cy="744910"/>
            <a:chOff x="401053" y="5827340"/>
            <a:chExt cx="8341893" cy="744910"/>
          </a:xfrm>
        </p:grpSpPr>
        <p:sp>
          <p:nvSpPr>
            <p:cNvPr id="30" name="Rectangle 29"/>
            <p:cNvSpPr/>
            <p:nvPr/>
          </p:nvSpPr>
          <p:spPr>
            <a:xfrm>
              <a:off x="401053" y="5827340"/>
              <a:ext cx="8341893" cy="74491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      “</a:t>
              </a:r>
              <a:r>
                <a:rPr lang="en-US" sz="2600" dirty="0">
                  <a:solidFill>
                    <a:schemeClr val="tx1"/>
                  </a:solidFill>
                  <a:latin typeface="Consolas" panose="020B0609020204030204" pitchFamily="49" charset="0"/>
                </a:rPr>
                <a:t>Require </a:t>
              </a:r>
              <a:r>
                <a:rPr lang="en-US" sz="2600" dirty="0" err="1">
                  <a:solidFill>
                    <a:schemeClr val="tx1"/>
                  </a:solidFill>
                  <a:latin typeface="Consolas" panose="020B0609020204030204" pitchFamily="49" charset="0"/>
                </a:rPr>
                <a:t>ip</a:t>
              </a:r>
              <a:r>
                <a:rPr lang="en-US" sz="2600" dirty="0">
                  <a:solidFill>
                    <a:schemeClr val="tx1"/>
                  </a:solidFill>
                  <a:latin typeface="Consolas" panose="020B0609020204030204" pitchFamily="49" charset="0"/>
                </a:rPr>
                <a:t> 132.239.17.127</a:t>
              </a:r>
              <a:r>
                <a:rPr lang="en-US" sz="2600" dirty="0">
                  <a:solidFill>
                    <a:schemeClr val="tx1"/>
                  </a:solidFill>
                  <a:latin typeface="Arial" panose="020B0604020202020204" pitchFamily="34" charset="0"/>
                  <a:cs typeface="Arial" panose="020B0604020202020204" pitchFamily="34" charset="0"/>
                </a:rPr>
                <a:t>”</a:t>
              </a:r>
              <a:r>
                <a:rPr lang="en-US" sz="2800" dirty="0">
                  <a:solidFill>
                    <a:schemeClr val="tx1"/>
                  </a:solidFill>
                </a:rPr>
                <a:t> in </a:t>
              </a:r>
              <a:r>
                <a:rPr lang="en-US" sz="2600" dirty="0" err="1">
                  <a:solidFill>
                    <a:schemeClr val="tx1"/>
                  </a:solidFill>
                  <a:latin typeface="Consolas" panose="020B0609020204030204" pitchFamily="49" charset="0"/>
                </a:rPr>
                <a:t>httpd.conf</a:t>
              </a:r>
              <a:endParaRPr lang="en-US" sz="2600" dirty="0">
                <a:solidFill>
                  <a:schemeClr val="tx1"/>
                </a:solidFill>
                <a:latin typeface="Consolas" panose="020B0609020204030204" pitchFamily="49" charset="0"/>
              </a:endParaRPr>
            </a:p>
          </p:txBody>
        </p:sp>
        <p:pic>
          <p:nvPicPr>
            <p:cNvPr id="11266" name="Picture 2" descr="Image result for che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05" y="5852073"/>
              <a:ext cx="701842" cy="70184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23"/>
          <p:cNvSpPr/>
          <p:nvPr/>
        </p:nvSpPr>
        <p:spPr>
          <a:xfrm rot="19410525">
            <a:off x="1990467" y="2318836"/>
            <a:ext cx="1162428" cy="405564"/>
          </a:xfrm>
          <a:prstGeom prst="rect">
            <a:avLst/>
          </a:prstGeom>
          <a:solidFill>
            <a:schemeClr val="bg1">
              <a:alpha val="5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lumMod val="65000"/>
                  </a:schemeClr>
                </a:solidFill>
              </a:rPr>
              <a:t>useless</a:t>
            </a:r>
          </a:p>
        </p:txBody>
      </p:sp>
      <p:sp>
        <p:nvSpPr>
          <p:cNvPr id="31" name="Rectangle 30"/>
          <p:cNvSpPr/>
          <p:nvPr/>
        </p:nvSpPr>
        <p:spPr>
          <a:xfrm rot="19410525">
            <a:off x="1985536" y="3213632"/>
            <a:ext cx="1162428" cy="405564"/>
          </a:xfrm>
          <a:prstGeom prst="rect">
            <a:avLst/>
          </a:prstGeom>
          <a:solidFill>
            <a:schemeClr val="bg1">
              <a:alpha val="5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lumMod val="65000"/>
                  </a:schemeClr>
                </a:solidFill>
              </a:rPr>
              <a:t>useless</a:t>
            </a:r>
          </a:p>
        </p:txBody>
      </p:sp>
      <p:sp>
        <p:nvSpPr>
          <p:cNvPr id="32" name="Rectangle 31"/>
          <p:cNvSpPr/>
          <p:nvPr/>
        </p:nvSpPr>
        <p:spPr>
          <a:xfrm rot="19410525">
            <a:off x="1980603" y="4087444"/>
            <a:ext cx="1162428" cy="405564"/>
          </a:xfrm>
          <a:prstGeom prst="rect">
            <a:avLst/>
          </a:prstGeom>
          <a:solidFill>
            <a:schemeClr val="bg1">
              <a:alpha val="5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lumMod val="65000"/>
                  </a:schemeClr>
                </a:solidFill>
              </a:rPr>
              <a:t>useless</a:t>
            </a:r>
          </a:p>
        </p:txBody>
      </p:sp>
      <p:sp>
        <p:nvSpPr>
          <p:cNvPr id="16" name="Rectangle 15"/>
          <p:cNvSpPr/>
          <p:nvPr/>
        </p:nvSpPr>
        <p:spPr>
          <a:xfrm>
            <a:off x="239029" y="5693591"/>
            <a:ext cx="8534397" cy="1188746"/>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 name="Rectangle 16"/>
          <p:cNvSpPr/>
          <p:nvPr/>
        </p:nvSpPr>
        <p:spPr>
          <a:xfrm>
            <a:off x="5045240" y="3828153"/>
            <a:ext cx="3793957" cy="756556"/>
          </a:xfrm>
          <a:prstGeom prst="rect">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b="1" dirty="0">
                <a:solidFill>
                  <a:schemeClr val="bg1"/>
                </a:solidFill>
              </a:rPr>
              <a:t>Risky!  Insecure!</a:t>
            </a:r>
          </a:p>
        </p:txBody>
      </p:sp>
      <p:cxnSp>
        <p:nvCxnSpPr>
          <p:cNvPr id="8" name="Straight Arrow Connector 7"/>
          <p:cNvCxnSpPr>
            <a:cxnSpLocks/>
            <a:stCxn id="17" idx="2"/>
          </p:cNvCxnSpPr>
          <p:nvPr/>
        </p:nvCxnSpPr>
        <p:spPr>
          <a:xfrm>
            <a:off x="6942219" y="4584709"/>
            <a:ext cx="0" cy="543706"/>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rot="19410525">
            <a:off x="1980604" y="4983647"/>
            <a:ext cx="1162428" cy="405564"/>
          </a:xfrm>
          <a:prstGeom prst="rect">
            <a:avLst/>
          </a:prstGeom>
          <a:solidFill>
            <a:schemeClr val="bg1">
              <a:alpha val="50000"/>
            </a:schemeClr>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chemeClr val="bg1">
                    <a:lumMod val="65000"/>
                  </a:schemeClr>
                </a:solidFill>
              </a:rPr>
              <a:t>useless</a:t>
            </a:r>
          </a:p>
        </p:txBody>
      </p:sp>
      <p:sp>
        <p:nvSpPr>
          <p:cNvPr id="18" name="Rectangle 17"/>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9" name="Straight Arrow Connector 18">
            <a:extLst>
              <a:ext uri="{FF2B5EF4-FFF2-40B4-BE49-F238E27FC236}">
                <a16:creationId xmlns:a16="http://schemas.microsoft.com/office/drawing/2014/main" id="{3A7E6D5A-8A6F-684F-8139-8E4B8CCD1369}"/>
              </a:ext>
            </a:extLst>
          </p:cNvPr>
          <p:cNvCxnSpPr>
            <a:cxnSpLocks/>
          </p:cNvCxnSpPr>
          <p:nvPr/>
        </p:nvCxnSpPr>
        <p:spPr>
          <a:xfrm flipH="1" flipV="1">
            <a:off x="5045240" y="2743201"/>
            <a:ext cx="1584160" cy="1121405"/>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074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Our Study</a:t>
            </a:r>
          </a:p>
        </p:txBody>
      </p:sp>
      <p:sp>
        <p:nvSpPr>
          <p:cNvPr id="3" name="Content Placeholder 2"/>
          <p:cNvSpPr>
            <a:spLocks noGrp="1"/>
          </p:cNvSpPr>
          <p:nvPr>
            <p:ph idx="1"/>
          </p:nvPr>
        </p:nvSpPr>
        <p:spPr>
          <a:xfrm>
            <a:off x="457200" y="1506472"/>
            <a:ext cx="8002003" cy="4746625"/>
          </a:xfrm>
        </p:spPr>
        <p:txBody>
          <a:bodyPr>
            <a:normAutofit/>
          </a:bodyPr>
          <a:lstStyle/>
          <a:p>
            <a:r>
              <a:rPr lang="en-US" altLang="zh-CN" sz="3000" dirty="0"/>
              <a:t> </a:t>
            </a:r>
            <a:r>
              <a:rPr lang="en-US" altLang="zh-CN" sz="3000" b="1" dirty="0">
                <a:solidFill>
                  <a:srgbClr val="C00000"/>
                </a:solidFill>
              </a:rPr>
              <a:t>486</a:t>
            </a:r>
            <a:r>
              <a:rPr lang="en-US" altLang="zh-CN" sz="3000" dirty="0"/>
              <a:t> real-world access-denied issues </a:t>
            </a:r>
          </a:p>
          <a:p>
            <a:pPr marL="457200" lvl="1" indent="0">
              <a:buNone/>
            </a:pPr>
            <a:r>
              <a:rPr lang="en-US" altLang="zh-CN" sz="2600" dirty="0"/>
              <a:t>of </a:t>
            </a:r>
            <a:r>
              <a:rPr lang="en-US" altLang="zh-CN" sz="2600" b="1" dirty="0">
                <a:solidFill>
                  <a:srgbClr val="C00000"/>
                </a:solidFill>
              </a:rPr>
              <a:t>four</a:t>
            </a:r>
            <a:r>
              <a:rPr lang="zh-CN" altLang="en-US" sz="2600" dirty="0"/>
              <a:t> </a:t>
            </a:r>
            <a:r>
              <a:rPr lang="en-US" altLang="zh-CN" sz="2600" b="1" dirty="0">
                <a:solidFill>
                  <a:srgbClr val="C00000"/>
                </a:solidFill>
              </a:rPr>
              <a:t>large</a:t>
            </a:r>
            <a:r>
              <a:rPr lang="en-US" altLang="zh-CN" sz="2600" dirty="0"/>
              <a:t> </a:t>
            </a:r>
            <a:r>
              <a:rPr lang="en-US" altLang="zh-CN" sz="2600" b="1" dirty="0">
                <a:solidFill>
                  <a:srgbClr val="C00000"/>
                </a:solidFill>
              </a:rPr>
              <a:t>system software</a:t>
            </a:r>
            <a:r>
              <a:rPr lang="zh-CN" altLang="en-US" sz="2600" dirty="0"/>
              <a:t> </a:t>
            </a:r>
            <a:r>
              <a:rPr lang="en-US" altLang="zh-CN" sz="2600" dirty="0"/>
              <a:t>projects</a:t>
            </a:r>
            <a:endParaRPr lang="en-US" sz="2600" dirty="0"/>
          </a:p>
          <a:p>
            <a:pPr lvl="2">
              <a:buFont typeface="Courier New" panose="02070309020205020404" pitchFamily="49" charset="0"/>
              <a:buChar char="o"/>
            </a:pPr>
            <a:r>
              <a:rPr lang="en-US" altLang="zh-CN" sz="2200" dirty="0"/>
              <a:t> Apache web server</a:t>
            </a:r>
          </a:p>
          <a:p>
            <a:pPr lvl="2">
              <a:buFont typeface="Courier New" panose="02070309020205020404" pitchFamily="49" charset="0"/>
              <a:buChar char="o"/>
            </a:pPr>
            <a:r>
              <a:rPr lang="en-US" altLang="zh-CN" sz="2200" dirty="0"/>
              <a:t> MySQL</a:t>
            </a:r>
          </a:p>
          <a:p>
            <a:pPr lvl="2">
              <a:buFont typeface="Courier New" panose="02070309020205020404" pitchFamily="49" charset="0"/>
              <a:buChar char="o"/>
            </a:pPr>
            <a:r>
              <a:rPr lang="en-US" altLang="zh-CN" sz="2200" dirty="0"/>
              <a:t> Hadoop</a:t>
            </a:r>
          </a:p>
          <a:p>
            <a:pPr lvl="2">
              <a:buFont typeface="Courier New" panose="02070309020205020404" pitchFamily="49" charset="0"/>
              <a:buChar char="o"/>
            </a:pPr>
            <a:r>
              <a:rPr lang="en-US" altLang="zh-CN" sz="2200" dirty="0"/>
              <a:t> CentOS</a:t>
            </a:r>
          </a:p>
          <a:p>
            <a:pPr lvl="2">
              <a:buFont typeface="Courier New" panose="02070309020205020404" pitchFamily="49" charset="0"/>
              <a:buChar char="o"/>
            </a:pPr>
            <a:endParaRPr lang="en-US" altLang="zh-CN" sz="2200" dirty="0"/>
          </a:p>
          <a:p>
            <a:pPr lvl="1">
              <a:buFont typeface="Wingdings" panose="05000000000000000000" pitchFamily="2" charset="2"/>
              <a:buChar char="§"/>
            </a:pPr>
            <a:r>
              <a:rPr lang="en-US" altLang="zh-CN" sz="2600" dirty="0"/>
              <a:t> from </a:t>
            </a:r>
            <a:r>
              <a:rPr lang="en-US" altLang="zh-CN" sz="2600" b="1" dirty="0">
                <a:solidFill>
                  <a:srgbClr val="C00000"/>
                </a:solidFill>
              </a:rPr>
              <a:t>mailing lists</a:t>
            </a:r>
            <a:r>
              <a:rPr lang="en-US" altLang="zh-CN" sz="2600" dirty="0"/>
              <a:t> and </a:t>
            </a:r>
            <a:r>
              <a:rPr lang="en-US" altLang="zh-CN" sz="2600" b="1" dirty="0">
                <a:solidFill>
                  <a:srgbClr val="C00000"/>
                </a:solidFill>
              </a:rPr>
              <a:t>sysadmin forums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grpSp>
        <p:nvGrpSpPr>
          <p:cNvPr id="5" name="Group 4"/>
          <p:cNvGrpSpPr/>
          <p:nvPr/>
        </p:nvGrpSpPr>
        <p:grpSpPr>
          <a:xfrm>
            <a:off x="5067980" y="2683576"/>
            <a:ext cx="3296304" cy="1275298"/>
            <a:chOff x="5691260" y="2730867"/>
            <a:chExt cx="3296304" cy="1275298"/>
          </a:xfrm>
        </p:grpSpPr>
        <p:pic>
          <p:nvPicPr>
            <p:cNvPr id="8194" name="Picture 2" descr="Image result for hado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809" y="2829221"/>
              <a:ext cx="914658" cy="6140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ent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4896" y="3084322"/>
              <a:ext cx="921843" cy="9218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4467" y="3336768"/>
              <a:ext cx="933097" cy="4829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apache http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260" y="2730867"/>
              <a:ext cx="1309571" cy="1070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1357408" y="4769915"/>
            <a:ext cx="6410020" cy="1540977"/>
            <a:chOff x="1357408" y="2556104"/>
            <a:chExt cx="6410020" cy="1540977"/>
          </a:xfrm>
        </p:grpSpPr>
        <p:pic>
          <p:nvPicPr>
            <p:cNvPr id="17" name="Picture 10" descr="Image result for serverfau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1839" y="3441982"/>
              <a:ext cx="2004936" cy="5973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stackoverflo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8523" y="3354513"/>
              <a:ext cx="2291716" cy="7425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mailing list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7408" y="2798334"/>
              <a:ext cx="754386" cy="7543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mailing list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7348" y="2973317"/>
              <a:ext cx="1525192" cy="3999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dba stack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3652" y="2556104"/>
              <a:ext cx="3132480" cy="124777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46297" y="3607060"/>
              <a:ext cx="2021131" cy="400110"/>
            </a:xfrm>
            <a:prstGeom prst="rect">
              <a:avLst/>
            </a:prstGeom>
            <a:noFill/>
          </p:spPr>
          <p:txBody>
            <a:bodyPr wrap="none" rtlCol="0">
              <a:spAutoFit/>
            </a:bodyPr>
            <a:lstStyle/>
            <a:p>
              <a:r>
                <a:rPr lang="en-US" sz="2000" dirty="0"/>
                <a:t>(only for Hadoop)</a:t>
              </a:r>
            </a:p>
          </p:txBody>
        </p:sp>
      </p:grpSp>
    </p:spTree>
    <p:extLst>
      <p:ext uri="{BB962C8B-B14F-4D97-AF65-F5344CB8AC3E}">
        <p14:creationId xmlns:p14="http://schemas.microsoft.com/office/powerpoint/2010/main" val="115491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Our Study</a:t>
            </a:r>
          </a:p>
        </p:txBody>
      </p:sp>
      <p:sp>
        <p:nvSpPr>
          <p:cNvPr id="3" name="Content Placeholder 2"/>
          <p:cNvSpPr>
            <a:spLocks noGrp="1"/>
          </p:cNvSpPr>
          <p:nvPr>
            <p:ph idx="1"/>
          </p:nvPr>
        </p:nvSpPr>
        <p:spPr>
          <a:xfrm>
            <a:off x="628649" y="1825625"/>
            <a:ext cx="8002003" cy="4351338"/>
          </a:xfrm>
        </p:spPr>
        <p:txBody>
          <a:bodyPr>
            <a:normAutofit lnSpcReduction="10000"/>
          </a:bodyPr>
          <a:lstStyle/>
          <a:p>
            <a:r>
              <a:rPr lang="en-US" altLang="zh-CN" sz="3000" dirty="0">
                <a:solidFill>
                  <a:schemeClr val="bg1">
                    <a:lumMod val="75000"/>
                  </a:schemeClr>
                </a:solidFill>
              </a:rPr>
              <a:t> </a:t>
            </a:r>
            <a:r>
              <a:rPr lang="en-US" altLang="zh-CN" sz="3000" b="1" dirty="0">
                <a:solidFill>
                  <a:schemeClr val="bg1">
                    <a:lumMod val="65000"/>
                  </a:schemeClr>
                </a:solidFill>
              </a:rPr>
              <a:t>486</a:t>
            </a:r>
            <a:r>
              <a:rPr lang="en-US" altLang="zh-CN" sz="3000" dirty="0">
                <a:solidFill>
                  <a:schemeClr val="bg1">
                    <a:lumMod val="75000"/>
                  </a:schemeClr>
                </a:solidFill>
              </a:rPr>
              <a:t> real-world access-denied issues </a:t>
            </a:r>
          </a:p>
          <a:p>
            <a:pPr lvl="1">
              <a:buFont typeface="Wingdings" panose="05000000000000000000" pitchFamily="2" charset="2"/>
              <a:buChar char="§"/>
            </a:pPr>
            <a:r>
              <a:rPr lang="en-US" altLang="zh-CN" sz="2600" dirty="0">
                <a:solidFill>
                  <a:schemeClr val="bg1">
                    <a:lumMod val="75000"/>
                  </a:schemeClr>
                </a:solidFill>
              </a:rPr>
              <a:t> of </a:t>
            </a:r>
            <a:r>
              <a:rPr lang="en-US" altLang="zh-CN" sz="2600" b="1" dirty="0">
                <a:solidFill>
                  <a:schemeClr val="bg1">
                    <a:lumMod val="65000"/>
                  </a:schemeClr>
                </a:solidFill>
              </a:rPr>
              <a:t>four</a:t>
            </a:r>
            <a:r>
              <a:rPr lang="zh-CN" altLang="en-US" sz="2600" dirty="0">
                <a:solidFill>
                  <a:schemeClr val="bg1">
                    <a:lumMod val="65000"/>
                  </a:schemeClr>
                </a:solidFill>
              </a:rPr>
              <a:t> </a:t>
            </a:r>
            <a:r>
              <a:rPr lang="en-US" altLang="zh-CN" sz="2600" b="1" dirty="0">
                <a:solidFill>
                  <a:schemeClr val="bg1">
                    <a:lumMod val="65000"/>
                  </a:schemeClr>
                </a:solidFill>
              </a:rPr>
              <a:t>system software</a:t>
            </a:r>
            <a:r>
              <a:rPr lang="zh-CN" altLang="en-US" sz="2600" dirty="0">
                <a:solidFill>
                  <a:schemeClr val="bg1">
                    <a:lumMod val="65000"/>
                  </a:schemeClr>
                </a:solidFill>
              </a:rPr>
              <a:t> </a:t>
            </a:r>
            <a:r>
              <a:rPr lang="en-US" altLang="zh-CN" sz="2600" dirty="0">
                <a:solidFill>
                  <a:schemeClr val="bg1">
                    <a:lumMod val="75000"/>
                  </a:schemeClr>
                </a:solidFill>
              </a:rPr>
              <a:t>projects</a:t>
            </a:r>
            <a:endParaRPr lang="en-US" altLang="zh-CN" sz="2200" dirty="0">
              <a:solidFill>
                <a:schemeClr val="bg1">
                  <a:lumMod val="75000"/>
                </a:schemeClr>
              </a:solidFill>
            </a:endParaRPr>
          </a:p>
          <a:p>
            <a:pPr lvl="1">
              <a:buFont typeface="Wingdings" panose="05000000000000000000" pitchFamily="2" charset="2"/>
              <a:buChar char="§"/>
            </a:pPr>
            <a:r>
              <a:rPr lang="en-US" altLang="zh-CN" sz="2600" dirty="0">
                <a:solidFill>
                  <a:schemeClr val="bg1">
                    <a:lumMod val="75000"/>
                  </a:schemeClr>
                </a:solidFill>
              </a:rPr>
              <a:t> from mailing lists and sysadmin forums</a:t>
            </a:r>
          </a:p>
          <a:p>
            <a:pPr lvl="1">
              <a:buFont typeface="Wingdings" panose="05000000000000000000" pitchFamily="2" charset="2"/>
              <a:buChar char="§"/>
            </a:pPr>
            <a:endParaRPr lang="en-US" altLang="zh-CN" sz="2600" dirty="0">
              <a:solidFill>
                <a:srgbClr val="C00000"/>
              </a:solidFill>
            </a:endParaRPr>
          </a:p>
          <a:p>
            <a:r>
              <a:rPr lang="en-US" altLang="zh-CN" sz="3000" dirty="0"/>
              <a:t> Analyze the </a:t>
            </a:r>
            <a:r>
              <a:rPr lang="en-US" altLang="zh-CN" sz="3000" b="1" dirty="0">
                <a:solidFill>
                  <a:srgbClr val="C00000"/>
                </a:solidFill>
              </a:rPr>
              <a:t>problem resolution</a:t>
            </a:r>
            <a:r>
              <a:rPr lang="en-US" altLang="zh-CN" sz="3000" dirty="0"/>
              <a:t> process</a:t>
            </a:r>
          </a:p>
          <a:p>
            <a:pPr lvl="1">
              <a:buFont typeface="Wingdings" panose="05000000000000000000" pitchFamily="2" charset="2"/>
              <a:buChar char="§"/>
            </a:pPr>
            <a:r>
              <a:rPr lang="en-US" altLang="zh-CN" sz="2600" dirty="0"/>
              <a:t> root-causes</a:t>
            </a:r>
          </a:p>
          <a:p>
            <a:pPr lvl="1">
              <a:buFont typeface="Wingdings" panose="05000000000000000000" pitchFamily="2" charset="2"/>
              <a:buChar char="§"/>
            </a:pPr>
            <a:r>
              <a:rPr lang="en-US" altLang="zh-CN" sz="2600" dirty="0"/>
              <a:t> systems error messages </a:t>
            </a:r>
          </a:p>
          <a:p>
            <a:pPr lvl="1">
              <a:buFont typeface="Wingdings" panose="05000000000000000000" pitchFamily="2" charset="2"/>
              <a:buChar char="§"/>
            </a:pPr>
            <a:r>
              <a:rPr lang="en-US" altLang="zh-CN" sz="2600" dirty="0"/>
              <a:t> Fixing attempts</a:t>
            </a:r>
            <a:endParaRPr lang="en-US" altLang="zh-CN" sz="2200" b="1" dirty="0">
              <a:solidFill>
                <a:srgbClr val="C00000"/>
              </a:solidFill>
            </a:endParaRPr>
          </a:p>
          <a:p>
            <a:pPr lvl="1">
              <a:buFont typeface="Wingdings" panose="05000000000000000000" pitchFamily="2" charset="2"/>
              <a:buChar char="§"/>
            </a:pPr>
            <a:r>
              <a:rPr lang="en-US" altLang="zh-CN" sz="2600" dirty="0"/>
              <a:t> suggestions by others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p>
        </p:txBody>
      </p:sp>
      <p:sp>
        <p:nvSpPr>
          <p:cNvPr id="5" name="Rectangle 4"/>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1043031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Contributions</a:t>
            </a:r>
          </a:p>
        </p:txBody>
      </p:sp>
      <p:sp>
        <p:nvSpPr>
          <p:cNvPr id="3" name="Content Placeholder 2"/>
          <p:cNvSpPr>
            <a:spLocks noGrp="1"/>
          </p:cNvSpPr>
          <p:nvPr>
            <p:ph idx="1"/>
          </p:nvPr>
        </p:nvSpPr>
        <p:spPr>
          <a:xfrm>
            <a:off x="628649" y="1825625"/>
            <a:ext cx="8286751" cy="4351338"/>
          </a:xfrm>
        </p:spPr>
        <p:txBody>
          <a:bodyPr>
            <a:normAutofit fontScale="92500" lnSpcReduction="20000"/>
          </a:bodyPr>
          <a:lstStyle/>
          <a:p>
            <a:r>
              <a:rPr lang="en-US" sz="3000" dirty="0"/>
              <a:t> </a:t>
            </a:r>
            <a:r>
              <a:rPr lang="en-US" altLang="zh-CN" sz="3000" dirty="0"/>
              <a:t>An empirical study on how sysadmins handle </a:t>
            </a:r>
            <a:r>
              <a:rPr lang="en-US" altLang="zh-CN" sz="3000" b="1" dirty="0"/>
              <a:t>real world </a:t>
            </a:r>
            <a:r>
              <a:rPr lang="en-US" sz="3000" b="1" dirty="0"/>
              <a:t>access deny cases</a:t>
            </a:r>
          </a:p>
          <a:p>
            <a:pPr lvl="1">
              <a:buFont typeface="Wingdings" panose="05000000000000000000" pitchFamily="2" charset="2"/>
              <a:buChar char="§"/>
            </a:pPr>
            <a:r>
              <a:rPr lang="en-US" dirty="0"/>
              <a:t> What are common insecure fixes?</a:t>
            </a:r>
          </a:p>
          <a:p>
            <a:pPr lvl="1">
              <a:buFont typeface="Wingdings" panose="05000000000000000000" pitchFamily="2" charset="2"/>
              <a:buChar char="§"/>
            </a:pPr>
            <a:r>
              <a:rPr lang="en-US" dirty="0"/>
              <a:t> How are they introduced in the field?</a:t>
            </a:r>
          </a:p>
          <a:p>
            <a:pPr marL="0" indent="0">
              <a:buNone/>
            </a:pPr>
            <a:r>
              <a:rPr lang="en-US" sz="1500" dirty="0"/>
              <a:t> </a:t>
            </a:r>
          </a:p>
          <a:p>
            <a:r>
              <a:rPr lang="en-US" sz="3000" dirty="0"/>
              <a:t> </a:t>
            </a:r>
            <a:r>
              <a:rPr lang="en-US" sz="3000" dirty="0">
                <a:solidFill>
                  <a:srgbClr val="C00000"/>
                </a:solidFill>
              </a:rPr>
              <a:t>Obstacles</a:t>
            </a:r>
            <a:r>
              <a:rPr lang="en-US" sz="3000" dirty="0"/>
              <a:t> to fix access permission correctly</a:t>
            </a:r>
          </a:p>
          <a:p>
            <a:pPr lvl="1">
              <a:buFont typeface="Wingdings" panose="05000000000000000000" pitchFamily="2" charset="2"/>
              <a:buChar char="§"/>
            </a:pPr>
            <a:r>
              <a:rPr lang="en-US" dirty="0"/>
              <a:t> What information/tools are missing?</a:t>
            </a:r>
          </a:p>
          <a:p>
            <a:pPr marL="0" indent="0">
              <a:buNone/>
            </a:pPr>
            <a:r>
              <a:rPr lang="en-US" sz="1500" dirty="0"/>
              <a:t> </a:t>
            </a:r>
          </a:p>
          <a:p>
            <a:r>
              <a:rPr lang="en-US" sz="3000" dirty="0"/>
              <a:t> </a:t>
            </a:r>
            <a:r>
              <a:rPr lang="en-US" sz="3000" dirty="0">
                <a:solidFill>
                  <a:srgbClr val="C00000"/>
                </a:solidFill>
              </a:rPr>
              <a:t>Implications</a:t>
            </a:r>
            <a:r>
              <a:rPr lang="en-US" sz="3000" dirty="0"/>
              <a:t> and </a:t>
            </a:r>
            <a:r>
              <a:rPr lang="en-US" sz="3000" dirty="0">
                <a:solidFill>
                  <a:srgbClr val="C00000"/>
                </a:solidFill>
              </a:rPr>
              <a:t>opportunities</a:t>
            </a:r>
          </a:p>
          <a:p>
            <a:pPr lvl="1">
              <a:buFont typeface="Wingdings" panose="05000000000000000000" pitchFamily="2" charset="2"/>
              <a:buChar char="§"/>
            </a:pPr>
            <a:r>
              <a:rPr lang="en-US" dirty="0"/>
              <a:t> How can we (software developers and SE researchers) help? </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5" name="Rectangle 4"/>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2759648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Main Results</a:t>
            </a:r>
          </a:p>
        </p:txBody>
      </p:sp>
      <p:sp>
        <p:nvSpPr>
          <p:cNvPr id="3" name="Content Placeholder 2"/>
          <p:cNvSpPr>
            <a:spLocks noGrp="1"/>
          </p:cNvSpPr>
          <p:nvPr>
            <p:ph idx="1"/>
          </p:nvPr>
        </p:nvSpPr>
        <p:spPr/>
        <p:txBody>
          <a:bodyPr/>
          <a:lstStyle/>
          <a:p>
            <a:r>
              <a:rPr lang="en-US" sz="3000" dirty="0"/>
              <a:t> Risky, </a:t>
            </a:r>
            <a:r>
              <a:rPr lang="en-US" sz="3000" b="1" dirty="0"/>
              <a:t>insecure fixes </a:t>
            </a:r>
            <a:r>
              <a:rPr lang="en-US" sz="3000" dirty="0"/>
              <a:t>occurred in</a:t>
            </a:r>
            <a:br>
              <a:rPr lang="en-US" sz="3000" dirty="0"/>
            </a:br>
            <a:r>
              <a:rPr lang="en-US" sz="3000" dirty="0"/>
              <a:t> </a:t>
            </a:r>
            <a:r>
              <a:rPr lang="en-US" sz="3000" b="1" dirty="0">
                <a:solidFill>
                  <a:srgbClr val="C00000"/>
                </a:solidFill>
              </a:rPr>
              <a:t>38.1%</a:t>
            </a:r>
            <a:r>
              <a:rPr lang="en-US" sz="3000" dirty="0"/>
              <a:t> of the studied access-denied issues. </a:t>
            </a:r>
          </a:p>
          <a:p>
            <a:pPr marL="0" indent="0">
              <a:buNone/>
            </a:pPr>
            <a:r>
              <a:rPr lang="en-US" sz="2500" dirty="0"/>
              <a:t> </a:t>
            </a:r>
          </a:p>
          <a:p>
            <a:r>
              <a:rPr lang="en-US" sz="3000" b="1" dirty="0"/>
              <a:t> </a:t>
            </a:r>
            <a:r>
              <a:rPr lang="en-US" sz="3000" b="1" dirty="0">
                <a:solidFill>
                  <a:srgbClr val="C00000"/>
                </a:solidFill>
              </a:rPr>
              <a:t>70.3</a:t>
            </a:r>
            <a:r>
              <a:rPr lang="en-US" altLang="zh-CN" sz="3000" b="1" dirty="0">
                <a:solidFill>
                  <a:srgbClr val="C00000"/>
                </a:solidFill>
              </a:rPr>
              <a:t>%</a:t>
            </a:r>
            <a:r>
              <a:rPr lang="en-US" altLang="zh-CN" sz="3000" dirty="0"/>
              <a:t> of access-denied issues took sysadmins multiple useless and event risky trial-and-error process</a:t>
            </a:r>
            <a:endParaRPr lang="en-US" altLang="zh-CN" sz="3000" b="1" dirty="0"/>
          </a:p>
          <a:p>
            <a:pPr marL="0" indent="0">
              <a:buNone/>
            </a:pPr>
            <a:r>
              <a:rPr lang="en-US" altLang="zh-CN" sz="2500" dirty="0"/>
              <a:t> </a:t>
            </a:r>
          </a:p>
          <a:p>
            <a:r>
              <a:rPr lang="en-US" altLang="zh-CN" sz="3000" dirty="0"/>
              <a:t> </a:t>
            </a:r>
            <a:r>
              <a:rPr lang="en-US" altLang="zh-CN" sz="3000" b="1" dirty="0">
                <a:solidFill>
                  <a:srgbClr val="C00000"/>
                </a:solidFill>
              </a:rPr>
              <a:t>49.7%</a:t>
            </a:r>
            <a:r>
              <a:rPr lang="en-US" altLang="zh-CN" sz="3000" dirty="0"/>
              <a:t> of </a:t>
            </a:r>
            <a:r>
              <a:rPr lang="en-US" altLang="zh-CN" sz="3000" b="1" dirty="0"/>
              <a:t>fixing attempts</a:t>
            </a:r>
            <a:r>
              <a:rPr lang="en-US" altLang="zh-CN" sz="3000" dirty="0"/>
              <a:t> were </a:t>
            </a:r>
            <a:br>
              <a:rPr lang="en-US" altLang="zh-CN" sz="3000" dirty="0"/>
            </a:br>
            <a:r>
              <a:rPr lang="en-US" altLang="zh-CN" sz="3000" dirty="0"/>
              <a:t> useless in resolving the access-denied issues.</a:t>
            </a:r>
            <a:endParaRPr lang="en-US" sz="3000" dirty="0"/>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Tree>
    <p:extLst>
      <p:ext uri="{BB962C8B-B14F-4D97-AF65-F5344CB8AC3E}">
        <p14:creationId xmlns:p14="http://schemas.microsoft.com/office/powerpoint/2010/main" val="194571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normAutofit/>
          </a:bodyPr>
          <a:lstStyle/>
          <a:p>
            <a:r>
              <a:rPr lang="en-US" sz="3600" b="1" dirty="0"/>
              <a:t>Common insecure fixes to access-denied issues</a:t>
            </a:r>
          </a:p>
        </p:txBody>
      </p:sp>
      <p:sp>
        <p:nvSpPr>
          <p:cNvPr id="3" name="Content Placeholder 2"/>
          <p:cNvSpPr>
            <a:spLocks noGrp="1"/>
          </p:cNvSpPr>
          <p:nvPr>
            <p:ph idx="1"/>
          </p:nvPr>
        </p:nvSpPr>
        <p:spPr/>
        <p:txBody>
          <a:bodyPr/>
          <a:lstStyle/>
          <a:p>
            <a:pPr marL="0" indent="0">
              <a:buNone/>
            </a:pPr>
            <a:r>
              <a:rPr lang="en-US" dirty="0"/>
              <a:t> </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grpSp>
        <p:nvGrpSpPr>
          <p:cNvPr id="12" name="Group 11"/>
          <p:cNvGrpSpPr/>
          <p:nvPr/>
        </p:nvGrpSpPr>
        <p:grpSpPr>
          <a:xfrm>
            <a:off x="679539" y="1776476"/>
            <a:ext cx="2697459" cy="470265"/>
            <a:chOff x="679539" y="1776476"/>
            <a:chExt cx="2697459" cy="470265"/>
          </a:xfrm>
        </p:grpSpPr>
        <p:sp>
          <p:nvSpPr>
            <p:cNvPr id="18" name="Rectangle 17"/>
            <p:cNvSpPr/>
            <p:nvPr/>
          </p:nvSpPr>
          <p:spPr>
            <a:xfrm rot="5400000">
              <a:off x="679329" y="1877497"/>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2875" y="1776476"/>
              <a:ext cx="250412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disable protection</a:t>
              </a:r>
            </a:p>
          </p:txBody>
        </p:sp>
      </p:grpSp>
      <p:grpSp>
        <p:nvGrpSpPr>
          <p:cNvPr id="13" name="Group 12"/>
          <p:cNvGrpSpPr/>
          <p:nvPr/>
        </p:nvGrpSpPr>
        <p:grpSpPr>
          <a:xfrm>
            <a:off x="3514986" y="1776476"/>
            <a:ext cx="2386236" cy="470265"/>
            <a:chOff x="3539050" y="1776476"/>
            <a:chExt cx="2386236" cy="470265"/>
          </a:xfrm>
        </p:grpSpPr>
        <p:sp>
          <p:nvSpPr>
            <p:cNvPr id="20" name="Rectangle 19"/>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Grant all priv.</a:t>
              </a:r>
            </a:p>
          </p:txBody>
        </p:sp>
        <p:sp>
          <p:nvSpPr>
            <p:cNvPr id="34" name="Rectangle 33"/>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061678" y="1776476"/>
            <a:ext cx="2396522" cy="470265"/>
            <a:chOff x="6061678" y="1776476"/>
            <a:chExt cx="2396522" cy="470265"/>
          </a:xfrm>
        </p:grpSpPr>
        <p:sp>
          <p:nvSpPr>
            <p:cNvPr id="21" name="Rectangle 20"/>
            <p:cNvSpPr/>
            <p:nvPr/>
          </p:nvSpPr>
          <p:spPr>
            <a:xfrm>
              <a:off x="6268545" y="1776476"/>
              <a:ext cx="2189655"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add permission.</a:t>
              </a:r>
            </a:p>
          </p:txBody>
        </p:sp>
        <p:sp>
          <p:nvSpPr>
            <p:cNvPr id="35" name="Rectangle 34"/>
            <p:cNvSpPr/>
            <p:nvPr/>
          </p:nvSpPr>
          <p:spPr>
            <a:xfrm rot="5400000">
              <a:off x="6061468" y="1874244"/>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p:cNvSpPr/>
          <p:nvPr/>
        </p:nvSpPr>
        <p:spPr>
          <a:xfrm>
            <a:off x="426720" y="2690630"/>
            <a:ext cx="3514986"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anose="02020603050405020304" pitchFamily="18" charset="0"/>
              </a:rPr>
              <a:t>Example: SELINUX=disabled</a:t>
            </a:r>
          </a:p>
        </p:txBody>
      </p:sp>
      <p:cxnSp>
        <p:nvCxnSpPr>
          <p:cNvPr id="6" name="Straight Connector 5">
            <a:extLst>
              <a:ext uri="{FF2B5EF4-FFF2-40B4-BE49-F238E27FC236}">
                <a16:creationId xmlns:a16="http://schemas.microsoft.com/office/drawing/2014/main" id="{6AE1D6AB-6773-7A43-A4A8-0527AD1CC3D8}"/>
              </a:ext>
            </a:extLst>
          </p:cNvPr>
          <p:cNvCxnSpPr>
            <a:cxnSpLocks/>
          </p:cNvCxnSpPr>
          <p:nvPr/>
        </p:nvCxnSpPr>
        <p:spPr>
          <a:xfrm flipV="1">
            <a:off x="965066" y="2246742"/>
            <a:ext cx="1" cy="4438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0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normAutofit/>
          </a:bodyPr>
          <a:lstStyle/>
          <a:p>
            <a:r>
              <a:rPr lang="en-US" sz="3600" b="1" dirty="0"/>
              <a:t>Common security misconfigurations</a:t>
            </a:r>
          </a:p>
        </p:txBody>
      </p:sp>
      <p:sp>
        <p:nvSpPr>
          <p:cNvPr id="3" name="Content Placeholder 2"/>
          <p:cNvSpPr>
            <a:spLocks noGrp="1"/>
          </p:cNvSpPr>
          <p:nvPr>
            <p:ph idx="1"/>
          </p:nvPr>
        </p:nvSpPr>
        <p:spPr/>
        <p:txBody>
          <a:bodyPr/>
          <a:lstStyle/>
          <a:p>
            <a:pPr marL="0" indent="0">
              <a:buNone/>
            </a:pPr>
            <a:r>
              <a:rPr lang="en-US" dirty="0"/>
              <a:t> </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grpSp>
        <p:nvGrpSpPr>
          <p:cNvPr id="12" name="Group 11"/>
          <p:cNvGrpSpPr/>
          <p:nvPr/>
        </p:nvGrpSpPr>
        <p:grpSpPr>
          <a:xfrm>
            <a:off x="679539" y="1776476"/>
            <a:ext cx="2697459" cy="470265"/>
            <a:chOff x="679539" y="1776476"/>
            <a:chExt cx="2697459" cy="470265"/>
          </a:xfrm>
        </p:grpSpPr>
        <p:sp>
          <p:nvSpPr>
            <p:cNvPr id="18" name="Rectangle 17"/>
            <p:cNvSpPr/>
            <p:nvPr/>
          </p:nvSpPr>
          <p:spPr>
            <a:xfrm rot="5400000">
              <a:off x="679329" y="1877497"/>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2875" y="1776476"/>
              <a:ext cx="250412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disable protection</a:t>
              </a:r>
            </a:p>
          </p:txBody>
        </p:sp>
      </p:grpSp>
      <p:grpSp>
        <p:nvGrpSpPr>
          <p:cNvPr id="13" name="Group 12"/>
          <p:cNvGrpSpPr/>
          <p:nvPr/>
        </p:nvGrpSpPr>
        <p:grpSpPr>
          <a:xfrm>
            <a:off x="3514986" y="1776476"/>
            <a:ext cx="2386236" cy="470265"/>
            <a:chOff x="3539050" y="1776476"/>
            <a:chExt cx="2386236" cy="470265"/>
          </a:xfrm>
        </p:grpSpPr>
        <p:sp>
          <p:nvSpPr>
            <p:cNvPr id="20" name="Rectangle 19"/>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Grant all priv.</a:t>
              </a:r>
            </a:p>
          </p:txBody>
        </p:sp>
        <p:sp>
          <p:nvSpPr>
            <p:cNvPr id="34" name="Rectangle 33"/>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061678" y="1776476"/>
            <a:ext cx="2396522" cy="470265"/>
            <a:chOff x="6061678" y="1776476"/>
            <a:chExt cx="2396522" cy="470265"/>
          </a:xfrm>
        </p:grpSpPr>
        <p:sp>
          <p:nvSpPr>
            <p:cNvPr id="21" name="Rectangle 20"/>
            <p:cNvSpPr/>
            <p:nvPr/>
          </p:nvSpPr>
          <p:spPr>
            <a:xfrm>
              <a:off x="6268545" y="1776476"/>
              <a:ext cx="2189655"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add permission.</a:t>
              </a:r>
            </a:p>
          </p:txBody>
        </p:sp>
        <p:sp>
          <p:nvSpPr>
            <p:cNvPr id="35" name="Rectangle 34"/>
            <p:cNvSpPr/>
            <p:nvPr/>
          </p:nvSpPr>
          <p:spPr>
            <a:xfrm rot="5400000">
              <a:off x="6061468" y="1874244"/>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3376998" y="2747852"/>
            <a:ext cx="3286371" cy="647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anose="02020603050405020304" pitchFamily="18" charset="0"/>
              </a:rPr>
              <a:t>Example:</a:t>
            </a:r>
          </a:p>
          <a:p>
            <a:r>
              <a:rPr lang="en-US" sz="2000" dirty="0">
                <a:solidFill>
                  <a:schemeClr val="tx1"/>
                </a:solidFill>
                <a:latin typeface="Consolas" panose="020B0609020204030204" pitchFamily="49" charset="0"/>
                <a:cs typeface="Times New Roman" panose="02020603050405020304" pitchFamily="18" charset="0"/>
              </a:rPr>
              <a:t>GRANT ALL *.* TO Alice </a:t>
            </a:r>
          </a:p>
        </p:txBody>
      </p:sp>
      <p:cxnSp>
        <p:nvCxnSpPr>
          <p:cNvPr id="15" name="Straight Connector 14">
            <a:extLst>
              <a:ext uri="{FF2B5EF4-FFF2-40B4-BE49-F238E27FC236}">
                <a16:creationId xmlns:a16="http://schemas.microsoft.com/office/drawing/2014/main" id="{1C78F3B0-6461-024A-9096-ED4D0EC296E0}"/>
              </a:ext>
            </a:extLst>
          </p:cNvPr>
          <p:cNvCxnSpPr>
            <a:cxnSpLocks/>
          </p:cNvCxnSpPr>
          <p:nvPr/>
        </p:nvCxnSpPr>
        <p:spPr>
          <a:xfrm flipV="1">
            <a:off x="4114800" y="2332528"/>
            <a:ext cx="1" cy="4438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76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normAutofit/>
          </a:bodyPr>
          <a:lstStyle/>
          <a:p>
            <a:r>
              <a:rPr lang="en-US" sz="3600" b="1" dirty="0"/>
              <a:t>Common security misconfigurations</a:t>
            </a:r>
          </a:p>
        </p:txBody>
      </p:sp>
      <p:sp>
        <p:nvSpPr>
          <p:cNvPr id="3" name="Content Placeholder 2"/>
          <p:cNvSpPr>
            <a:spLocks noGrp="1"/>
          </p:cNvSpPr>
          <p:nvPr>
            <p:ph idx="1"/>
          </p:nvPr>
        </p:nvSpPr>
        <p:spPr/>
        <p:txBody>
          <a:bodyPr/>
          <a:lstStyle/>
          <a:p>
            <a:pPr marL="0" indent="0">
              <a:buNone/>
            </a:pPr>
            <a:r>
              <a:rPr lang="en-US" dirty="0"/>
              <a:t> </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grpSp>
        <p:nvGrpSpPr>
          <p:cNvPr id="12" name="Group 11"/>
          <p:cNvGrpSpPr/>
          <p:nvPr/>
        </p:nvGrpSpPr>
        <p:grpSpPr>
          <a:xfrm>
            <a:off x="679539" y="1776476"/>
            <a:ext cx="2697459" cy="470265"/>
            <a:chOff x="679539" y="1776476"/>
            <a:chExt cx="2697459" cy="470265"/>
          </a:xfrm>
        </p:grpSpPr>
        <p:sp>
          <p:nvSpPr>
            <p:cNvPr id="18" name="Rectangle 17"/>
            <p:cNvSpPr/>
            <p:nvPr/>
          </p:nvSpPr>
          <p:spPr>
            <a:xfrm rot="5400000">
              <a:off x="679329" y="1877497"/>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72875" y="1776476"/>
              <a:ext cx="250412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disable protection</a:t>
              </a:r>
            </a:p>
          </p:txBody>
        </p:sp>
      </p:grpSp>
      <p:grpSp>
        <p:nvGrpSpPr>
          <p:cNvPr id="13" name="Group 12"/>
          <p:cNvGrpSpPr/>
          <p:nvPr/>
        </p:nvGrpSpPr>
        <p:grpSpPr>
          <a:xfrm>
            <a:off x="3514986" y="1776476"/>
            <a:ext cx="2386236" cy="470265"/>
            <a:chOff x="3539050" y="1776476"/>
            <a:chExt cx="2386236" cy="470265"/>
          </a:xfrm>
        </p:grpSpPr>
        <p:sp>
          <p:nvSpPr>
            <p:cNvPr id="20" name="Rectangle 19"/>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Grant all priv.</a:t>
              </a:r>
            </a:p>
          </p:txBody>
        </p:sp>
        <p:sp>
          <p:nvSpPr>
            <p:cNvPr id="34" name="Rectangle 33"/>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061678" y="1761236"/>
            <a:ext cx="2396522" cy="470265"/>
            <a:chOff x="6061678" y="1761236"/>
            <a:chExt cx="2396522" cy="470265"/>
          </a:xfrm>
        </p:grpSpPr>
        <p:sp>
          <p:nvSpPr>
            <p:cNvPr id="21" name="Rectangle 20"/>
            <p:cNvSpPr/>
            <p:nvPr/>
          </p:nvSpPr>
          <p:spPr>
            <a:xfrm>
              <a:off x="6189552" y="1761236"/>
              <a:ext cx="22686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add permission.</a:t>
              </a:r>
            </a:p>
          </p:txBody>
        </p:sp>
        <p:sp>
          <p:nvSpPr>
            <p:cNvPr id="35" name="Rectangle 34"/>
            <p:cNvSpPr/>
            <p:nvPr/>
          </p:nvSpPr>
          <p:spPr>
            <a:xfrm rot="5400000">
              <a:off x="6061468" y="1874244"/>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p:cNvSpPr/>
          <p:nvPr/>
        </p:nvSpPr>
        <p:spPr>
          <a:xfrm>
            <a:off x="5901222" y="2924790"/>
            <a:ext cx="309747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cs typeface="Times New Roman" panose="02020603050405020304" pitchFamily="18" charset="0"/>
              </a:rPr>
              <a:t>Example:</a:t>
            </a:r>
          </a:p>
          <a:p>
            <a:r>
              <a:rPr lang="en-US" sz="2000" dirty="0" err="1">
                <a:solidFill>
                  <a:schemeClr val="tx1"/>
                </a:solidFill>
                <a:latin typeface="Consolas" panose="020B0609020204030204" pitchFamily="49" charset="0"/>
                <a:cs typeface="Times New Roman" panose="02020603050405020304" pitchFamily="18" charset="0"/>
              </a:rPr>
              <a:t>chmod</a:t>
            </a:r>
            <a:r>
              <a:rPr lang="en-US" sz="2000" dirty="0">
                <a:solidFill>
                  <a:schemeClr val="tx1"/>
                </a:solidFill>
                <a:latin typeface="Consolas" panose="020B0609020204030204" pitchFamily="49" charset="0"/>
                <a:cs typeface="Times New Roman" panose="02020603050405020304" pitchFamily="18" charset="0"/>
              </a:rPr>
              <a:t> </a:t>
            </a:r>
            <a:r>
              <a:rPr lang="en-US" sz="2000" dirty="0" err="1">
                <a:solidFill>
                  <a:schemeClr val="tx1"/>
                </a:solidFill>
                <a:latin typeface="Consolas" panose="020B0609020204030204" pitchFamily="49" charset="0"/>
                <a:cs typeface="Times New Roman" panose="02020603050405020304" pitchFamily="18" charset="0"/>
              </a:rPr>
              <a:t>a+x</a:t>
            </a:r>
            <a:r>
              <a:rPr lang="en-US" sz="2000" dirty="0">
                <a:solidFill>
                  <a:schemeClr val="tx1"/>
                </a:solidFill>
                <a:latin typeface="Consolas" panose="020B0609020204030204" pitchFamily="49" charset="0"/>
                <a:cs typeface="Times New Roman" panose="02020603050405020304" pitchFamily="18" charset="0"/>
              </a:rPr>
              <a:t> secret</a:t>
            </a:r>
          </a:p>
        </p:txBody>
      </p:sp>
      <p:cxnSp>
        <p:nvCxnSpPr>
          <p:cNvPr id="15" name="Straight Connector 14">
            <a:extLst>
              <a:ext uri="{FF2B5EF4-FFF2-40B4-BE49-F238E27FC236}">
                <a16:creationId xmlns:a16="http://schemas.microsoft.com/office/drawing/2014/main" id="{10D7359D-5488-A440-8928-070D2FE05EF2}"/>
              </a:ext>
            </a:extLst>
          </p:cNvPr>
          <p:cNvCxnSpPr>
            <a:cxnSpLocks/>
          </p:cNvCxnSpPr>
          <p:nvPr/>
        </p:nvCxnSpPr>
        <p:spPr>
          <a:xfrm flipV="1">
            <a:off x="6553200" y="2302048"/>
            <a:ext cx="1" cy="4438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4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72211F-0EEB-0B41-B5A7-8016B0550B8A}"/>
              </a:ext>
            </a:extLst>
          </p:cNvPr>
          <p:cNvPicPr>
            <a:picLocks noChangeAspect="1"/>
          </p:cNvPicPr>
          <p:nvPr/>
        </p:nvPicPr>
        <p:blipFill>
          <a:blip r:embed="rId2"/>
          <a:stretch>
            <a:fillRect/>
          </a:stretch>
        </p:blipFill>
        <p:spPr>
          <a:xfrm>
            <a:off x="3886200" y="997893"/>
            <a:ext cx="3314069" cy="3687762"/>
          </a:xfrm>
          <a:prstGeom prst="rect">
            <a:avLst/>
          </a:prstGeom>
        </p:spPr>
      </p:pic>
      <p:sp>
        <p:nvSpPr>
          <p:cNvPr id="5" name="Title 4">
            <a:extLst>
              <a:ext uri="{FF2B5EF4-FFF2-40B4-BE49-F238E27FC236}">
                <a16:creationId xmlns:a16="http://schemas.microsoft.com/office/drawing/2014/main" id="{43A84F57-C09E-0F42-807F-0917EE0BB717}"/>
              </a:ext>
            </a:extLst>
          </p:cNvPr>
          <p:cNvSpPr>
            <a:spLocks noGrp="1"/>
          </p:cNvSpPr>
          <p:nvPr>
            <p:ph type="title"/>
          </p:nvPr>
        </p:nvSpPr>
        <p:spPr/>
        <p:txBody>
          <a:bodyPr/>
          <a:lstStyle/>
          <a:p>
            <a:r>
              <a:rPr lang="en-US" b="1" dirty="0"/>
              <a:t>Security is getting worse!</a:t>
            </a:r>
          </a:p>
        </p:txBody>
      </p:sp>
      <p:pic>
        <p:nvPicPr>
          <p:cNvPr id="7" name="Picture 6">
            <a:extLst>
              <a:ext uri="{FF2B5EF4-FFF2-40B4-BE49-F238E27FC236}">
                <a16:creationId xmlns:a16="http://schemas.microsoft.com/office/drawing/2014/main" id="{E731F105-377A-004B-85FD-32E56F01A01C}"/>
              </a:ext>
            </a:extLst>
          </p:cNvPr>
          <p:cNvPicPr>
            <a:picLocks noChangeAspect="1"/>
          </p:cNvPicPr>
          <p:nvPr/>
        </p:nvPicPr>
        <p:blipFill rotWithShape="1">
          <a:blip r:embed="rId3"/>
          <a:srcRect l="-14815" t="-1247" r="14815" b="16425"/>
          <a:stretch/>
        </p:blipFill>
        <p:spPr>
          <a:xfrm>
            <a:off x="-609601" y="1143000"/>
            <a:ext cx="4356847" cy="5486400"/>
          </a:xfrm>
          <a:prstGeom prst="rect">
            <a:avLst/>
          </a:prstGeom>
        </p:spPr>
      </p:pic>
      <p:pic>
        <p:nvPicPr>
          <p:cNvPr id="8" name="Picture 7">
            <a:extLst>
              <a:ext uri="{FF2B5EF4-FFF2-40B4-BE49-F238E27FC236}">
                <a16:creationId xmlns:a16="http://schemas.microsoft.com/office/drawing/2014/main" id="{FF647CC7-D1C4-A345-951B-BDD53DD7A6C4}"/>
              </a:ext>
            </a:extLst>
          </p:cNvPr>
          <p:cNvPicPr>
            <a:picLocks noChangeAspect="1"/>
          </p:cNvPicPr>
          <p:nvPr/>
        </p:nvPicPr>
        <p:blipFill>
          <a:blip r:embed="rId4"/>
          <a:stretch>
            <a:fillRect/>
          </a:stretch>
        </p:blipFill>
        <p:spPr>
          <a:xfrm>
            <a:off x="6068060" y="2482830"/>
            <a:ext cx="3060700" cy="4375170"/>
          </a:xfrm>
          <a:prstGeom prst="rect">
            <a:avLst/>
          </a:prstGeom>
        </p:spPr>
      </p:pic>
      <p:sp>
        <p:nvSpPr>
          <p:cNvPr id="9" name="Oval 8">
            <a:extLst>
              <a:ext uri="{FF2B5EF4-FFF2-40B4-BE49-F238E27FC236}">
                <a16:creationId xmlns:a16="http://schemas.microsoft.com/office/drawing/2014/main" id="{0ECD7408-8DDF-164B-AD9C-827185BFAE87}"/>
              </a:ext>
            </a:extLst>
          </p:cNvPr>
          <p:cNvSpPr/>
          <p:nvPr/>
        </p:nvSpPr>
        <p:spPr>
          <a:xfrm>
            <a:off x="152400" y="1905000"/>
            <a:ext cx="2819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374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normAutofit/>
          </a:bodyPr>
          <a:lstStyle/>
          <a:p>
            <a:r>
              <a:rPr lang="en-US" sz="3600" b="1" dirty="0"/>
              <a:t>Common security misconfigurations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graphicFrame>
        <p:nvGraphicFramePr>
          <p:cNvPr id="22" name="Chart 21"/>
          <p:cNvGraphicFramePr/>
          <p:nvPr>
            <p:extLst/>
          </p:nvPr>
        </p:nvGraphicFramePr>
        <p:xfrm>
          <a:off x="1794567" y="2721019"/>
          <a:ext cx="6679676" cy="3091891"/>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p:cNvSpPr/>
          <p:nvPr/>
        </p:nvSpPr>
        <p:spPr>
          <a:xfrm>
            <a:off x="320742" y="2970710"/>
            <a:ext cx="1527696"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Apache</a:t>
            </a:r>
          </a:p>
        </p:txBody>
      </p:sp>
      <p:sp>
        <p:nvSpPr>
          <p:cNvPr id="24" name="Rectangle 23"/>
          <p:cNvSpPr/>
          <p:nvPr/>
        </p:nvSpPr>
        <p:spPr>
          <a:xfrm>
            <a:off x="320742" y="3665130"/>
            <a:ext cx="1527696"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MySQL</a:t>
            </a:r>
          </a:p>
        </p:txBody>
      </p:sp>
      <p:sp>
        <p:nvSpPr>
          <p:cNvPr id="25" name="Rectangle 24"/>
          <p:cNvSpPr/>
          <p:nvPr/>
        </p:nvSpPr>
        <p:spPr>
          <a:xfrm>
            <a:off x="320742" y="4379232"/>
            <a:ext cx="1527696" cy="481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Hadoop</a:t>
            </a:r>
          </a:p>
        </p:txBody>
      </p:sp>
      <p:sp>
        <p:nvSpPr>
          <p:cNvPr id="26" name="Rectangle 25"/>
          <p:cNvSpPr/>
          <p:nvPr/>
        </p:nvSpPr>
        <p:spPr>
          <a:xfrm>
            <a:off x="320742" y="5084626"/>
            <a:ext cx="1527696" cy="481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CentOS</a:t>
            </a:r>
          </a:p>
        </p:txBody>
      </p:sp>
      <p:sp>
        <p:nvSpPr>
          <p:cNvPr id="27" name="Rectangle 26"/>
          <p:cNvSpPr/>
          <p:nvPr/>
        </p:nvSpPr>
        <p:spPr>
          <a:xfrm>
            <a:off x="1934680" y="2970710"/>
            <a:ext cx="3840478"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60.0%</a:t>
            </a:r>
          </a:p>
        </p:txBody>
      </p:sp>
      <p:sp>
        <p:nvSpPr>
          <p:cNvPr id="28" name="Rectangle 27"/>
          <p:cNvSpPr/>
          <p:nvPr/>
        </p:nvSpPr>
        <p:spPr>
          <a:xfrm>
            <a:off x="1934680" y="3665129"/>
            <a:ext cx="3407341"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53.3%</a:t>
            </a:r>
          </a:p>
        </p:txBody>
      </p:sp>
      <p:sp>
        <p:nvSpPr>
          <p:cNvPr id="29" name="Rectangle 28"/>
          <p:cNvSpPr/>
          <p:nvPr/>
        </p:nvSpPr>
        <p:spPr>
          <a:xfrm>
            <a:off x="1934681" y="4370524"/>
            <a:ext cx="5188014"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81.1%</a:t>
            </a:r>
          </a:p>
        </p:txBody>
      </p:sp>
      <p:sp>
        <p:nvSpPr>
          <p:cNvPr id="30" name="Rectangle 29"/>
          <p:cNvSpPr/>
          <p:nvPr/>
        </p:nvSpPr>
        <p:spPr>
          <a:xfrm>
            <a:off x="1934679" y="5080272"/>
            <a:ext cx="5431155"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84.2%</a:t>
            </a:r>
          </a:p>
        </p:txBody>
      </p:sp>
      <p:sp>
        <p:nvSpPr>
          <p:cNvPr id="31" name="Rectangle 30"/>
          <p:cNvSpPr/>
          <p:nvPr/>
        </p:nvSpPr>
        <p:spPr>
          <a:xfrm>
            <a:off x="6304547" y="2970711"/>
            <a:ext cx="2021306" cy="47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31.7%</a:t>
            </a:r>
          </a:p>
        </p:txBody>
      </p:sp>
      <p:sp>
        <p:nvSpPr>
          <p:cNvPr id="32" name="Rectangle 31"/>
          <p:cNvSpPr/>
          <p:nvPr/>
        </p:nvSpPr>
        <p:spPr>
          <a:xfrm>
            <a:off x="7446044" y="5080272"/>
            <a:ext cx="960019" cy="485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12.2%</a:t>
            </a:r>
          </a:p>
        </p:txBody>
      </p:sp>
      <p:sp>
        <p:nvSpPr>
          <p:cNvPr id="33" name="Rectangle 32"/>
          <p:cNvSpPr/>
          <p:nvPr/>
        </p:nvSpPr>
        <p:spPr>
          <a:xfrm>
            <a:off x="5342020" y="3674970"/>
            <a:ext cx="2855495" cy="47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44.4%</a:t>
            </a:r>
          </a:p>
        </p:txBody>
      </p:sp>
      <p:grpSp>
        <p:nvGrpSpPr>
          <p:cNvPr id="35" name="Group 34"/>
          <p:cNvGrpSpPr/>
          <p:nvPr/>
        </p:nvGrpSpPr>
        <p:grpSpPr>
          <a:xfrm>
            <a:off x="679539" y="1776476"/>
            <a:ext cx="2697459" cy="470265"/>
            <a:chOff x="679539" y="1776476"/>
            <a:chExt cx="2697459" cy="470265"/>
          </a:xfrm>
        </p:grpSpPr>
        <p:sp>
          <p:nvSpPr>
            <p:cNvPr id="36" name="Rectangle 35"/>
            <p:cNvSpPr/>
            <p:nvPr/>
          </p:nvSpPr>
          <p:spPr>
            <a:xfrm rot="5400000">
              <a:off x="679329" y="1877497"/>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72875" y="1776476"/>
              <a:ext cx="250412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disable protection</a:t>
              </a:r>
            </a:p>
          </p:txBody>
        </p:sp>
      </p:grpSp>
      <p:grpSp>
        <p:nvGrpSpPr>
          <p:cNvPr id="38" name="Group 37"/>
          <p:cNvGrpSpPr/>
          <p:nvPr/>
        </p:nvGrpSpPr>
        <p:grpSpPr>
          <a:xfrm>
            <a:off x="3514986" y="1776476"/>
            <a:ext cx="2386236" cy="470265"/>
            <a:chOff x="3539050" y="1776476"/>
            <a:chExt cx="2386236" cy="470265"/>
          </a:xfrm>
        </p:grpSpPr>
        <p:sp>
          <p:nvSpPr>
            <p:cNvPr id="39" name="Rectangle 38"/>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over-grant priv.</a:t>
              </a:r>
            </a:p>
          </p:txBody>
        </p:sp>
        <p:sp>
          <p:nvSpPr>
            <p:cNvPr id="40" name="Rectangle 39"/>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061678" y="1776476"/>
            <a:ext cx="2412565" cy="470265"/>
            <a:chOff x="6061678" y="1776476"/>
            <a:chExt cx="2412565" cy="470265"/>
          </a:xfrm>
        </p:grpSpPr>
        <p:sp>
          <p:nvSpPr>
            <p:cNvPr id="42" name="Rectangle 41"/>
            <p:cNvSpPr/>
            <p:nvPr/>
          </p:nvSpPr>
          <p:spPr>
            <a:xfrm>
              <a:off x="6268545" y="1776476"/>
              <a:ext cx="220569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add permission.</a:t>
              </a:r>
            </a:p>
          </p:txBody>
        </p:sp>
        <p:sp>
          <p:nvSpPr>
            <p:cNvPr id="43" name="Rectangle 42"/>
            <p:cNvSpPr/>
            <p:nvPr/>
          </p:nvSpPr>
          <p:spPr>
            <a:xfrm rot="5400000">
              <a:off x="6061468" y="1874244"/>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a:off x="7067550" y="4380968"/>
            <a:ext cx="981075"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13.5%</a:t>
            </a:r>
          </a:p>
        </p:txBody>
      </p:sp>
    </p:spTree>
    <p:extLst>
      <p:ext uri="{BB962C8B-B14F-4D97-AF65-F5344CB8AC3E}">
        <p14:creationId xmlns:p14="http://schemas.microsoft.com/office/powerpoint/2010/main" val="3759529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39100" cy="1325563"/>
          </a:xfrm>
        </p:spPr>
        <p:txBody>
          <a:bodyPr>
            <a:normAutofit/>
          </a:bodyPr>
          <a:lstStyle/>
          <a:p>
            <a:r>
              <a:rPr lang="en-US" sz="3600" b="1" dirty="0"/>
              <a:t>Common security misconfigurations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p>
        </p:txBody>
      </p:sp>
      <p:graphicFrame>
        <p:nvGraphicFramePr>
          <p:cNvPr id="22" name="Chart 21"/>
          <p:cNvGraphicFramePr/>
          <p:nvPr>
            <p:extLst/>
          </p:nvPr>
        </p:nvGraphicFramePr>
        <p:xfrm>
          <a:off x="1794567" y="2721019"/>
          <a:ext cx="6679676" cy="3091891"/>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p:cNvSpPr/>
          <p:nvPr/>
        </p:nvSpPr>
        <p:spPr>
          <a:xfrm>
            <a:off x="320742" y="2970710"/>
            <a:ext cx="1527696"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Apache</a:t>
            </a:r>
          </a:p>
        </p:txBody>
      </p:sp>
      <p:sp>
        <p:nvSpPr>
          <p:cNvPr id="24" name="Rectangle 23"/>
          <p:cNvSpPr/>
          <p:nvPr/>
        </p:nvSpPr>
        <p:spPr>
          <a:xfrm>
            <a:off x="320742" y="3665130"/>
            <a:ext cx="1527696"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MySQL</a:t>
            </a:r>
          </a:p>
        </p:txBody>
      </p:sp>
      <p:sp>
        <p:nvSpPr>
          <p:cNvPr id="25" name="Rectangle 24"/>
          <p:cNvSpPr/>
          <p:nvPr/>
        </p:nvSpPr>
        <p:spPr>
          <a:xfrm>
            <a:off x="320742" y="4379232"/>
            <a:ext cx="1527696" cy="481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Hadoop</a:t>
            </a:r>
          </a:p>
        </p:txBody>
      </p:sp>
      <p:sp>
        <p:nvSpPr>
          <p:cNvPr id="26" name="Rectangle 25"/>
          <p:cNvSpPr/>
          <p:nvPr/>
        </p:nvSpPr>
        <p:spPr>
          <a:xfrm>
            <a:off x="320742" y="5084626"/>
            <a:ext cx="1527696" cy="481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CentOS</a:t>
            </a:r>
          </a:p>
        </p:txBody>
      </p:sp>
      <p:sp>
        <p:nvSpPr>
          <p:cNvPr id="27" name="Rectangle 26"/>
          <p:cNvSpPr/>
          <p:nvPr/>
        </p:nvSpPr>
        <p:spPr>
          <a:xfrm>
            <a:off x="1934680" y="2970710"/>
            <a:ext cx="3840478"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60.0%</a:t>
            </a:r>
          </a:p>
        </p:txBody>
      </p:sp>
      <p:sp>
        <p:nvSpPr>
          <p:cNvPr id="28" name="Rectangle 27"/>
          <p:cNvSpPr/>
          <p:nvPr/>
        </p:nvSpPr>
        <p:spPr>
          <a:xfrm>
            <a:off x="1934680" y="3665129"/>
            <a:ext cx="3407341"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53.3%</a:t>
            </a:r>
          </a:p>
        </p:txBody>
      </p:sp>
      <p:sp>
        <p:nvSpPr>
          <p:cNvPr id="29" name="Rectangle 28"/>
          <p:cNvSpPr/>
          <p:nvPr/>
        </p:nvSpPr>
        <p:spPr>
          <a:xfrm>
            <a:off x="1934681" y="4370524"/>
            <a:ext cx="5188014"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81.1%</a:t>
            </a:r>
          </a:p>
        </p:txBody>
      </p:sp>
      <p:sp>
        <p:nvSpPr>
          <p:cNvPr id="30" name="Rectangle 29"/>
          <p:cNvSpPr/>
          <p:nvPr/>
        </p:nvSpPr>
        <p:spPr>
          <a:xfrm>
            <a:off x="1934679" y="5080272"/>
            <a:ext cx="5431155"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84.2%</a:t>
            </a:r>
          </a:p>
        </p:txBody>
      </p:sp>
      <p:sp>
        <p:nvSpPr>
          <p:cNvPr id="31" name="Rectangle 30"/>
          <p:cNvSpPr/>
          <p:nvPr/>
        </p:nvSpPr>
        <p:spPr>
          <a:xfrm>
            <a:off x="6304547" y="2970711"/>
            <a:ext cx="2021306" cy="47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31.7%</a:t>
            </a:r>
          </a:p>
        </p:txBody>
      </p:sp>
      <p:sp>
        <p:nvSpPr>
          <p:cNvPr id="32" name="Rectangle 31"/>
          <p:cNvSpPr/>
          <p:nvPr/>
        </p:nvSpPr>
        <p:spPr>
          <a:xfrm>
            <a:off x="7446044" y="5080272"/>
            <a:ext cx="960019" cy="485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12.2%</a:t>
            </a:r>
          </a:p>
        </p:txBody>
      </p:sp>
      <p:sp>
        <p:nvSpPr>
          <p:cNvPr id="33" name="Rectangle 32"/>
          <p:cNvSpPr/>
          <p:nvPr/>
        </p:nvSpPr>
        <p:spPr>
          <a:xfrm>
            <a:off x="5342020" y="3674970"/>
            <a:ext cx="2855495" cy="470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44.4%</a:t>
            </a:r>
          </a:p>
        </p:txBody>
      </p:sp>
      <p:grpSp>
        <p:nvGrpSpPr>
          <p:cNvPr id="35" name="Group 34"/>
          <p:cNvGrpSpPr/>
          <p:nvPr/>
        </p:nvGrpSpPr>
        <p:grpSpPr>
          <a:xfrm>
            <a:off x="679539" y="1776476"/>
            <a:ext cx="2697459" cy="470265"/>
            <a:chOff x="679539" y="1776476"/>
            <a:chExt cx="2697459" cy="470265"/>
          </a:xfrm>
        </p:grpSpPr>
        <p:sp>
          <p:nvSpPr>
            <p:cNvPr id="36" name="Rectangle 35"/>
            <p:cNvSpPr/>
            <p:nvPr/>
          </p:nvSpPr>
          <p:spPr>
            <a:xfrm rot="5400000">
              <a:off x="679329" y="1877497"/>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72875" y="1776476"/>
              <a:ext cx="2504123"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disable protection</a:t>
              </a:r>
            </a:p>
          </p:txBody>
        </p:sp>
      </p:grpSp>
      <p:grpSp>
        <p:nvGrpSpPr>
          <p:cNvPr id="38" name="Group 37"/>
          <p:cNvGrpSpPr/>
          <p:nvPr/>
        </p:nvGrpSpPr>
        <p:grpSpPr>
          <a:xfrm>
            <a:off x="3514986" y="1776476"/>
            <a:ext cx="2386236" cy="470265"/>
            <a:chOff x="3539050" y="1776476"/>
            <a:chExt cx="2386236" cy="470265"/>
          </a:xfrm>
        </p:grpSpPr>
        <p:sp>
          <p:nvSpPr>
            <p:cNvPr id="39" name="Rectangle 38"/>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over-grant priv.</a:t>
              </a:r>
            </a:p>
          </p:txBody>
        </p:sp>
        <p:sp>
          <p:nvSpPr>
            <p:cNvPr id="40" name="Rectangle 39"/>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6061678" y="1776476"/>
            <a:ext cx="2623015" cy="470265"/>
            <a:chOff x="6061678" y="1776476"/>
            <a:chExt cx="2623015" cy="470265"/>
          </a:xfrm>
        </p:grpSpPr>
        <p:sp>
          <p:nvSpPr>
            <p:cNvPr id="42" name="Rectangle 41"/>
            <p:cNvSpPr/>
            <p:nvPr/>
          </p:nvSpPr>
          <p:spPr>
            <a:xfrm>
              <a:off x="6268545"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downgrade perm.</a:t>
              </a:r>
            </a:p>
          </p:txBody>
        </p:sp>
        <p:sp>
          <p:nvSpPr>
            <p:cNvPr id="43" name="Rectangle 42"/>
            <p:cNvSpPr/>
            <p:nvPr/>
          </p:nvSpPr>
          <p:spPr>
            <a:xfrm rot="5400000">
              <a:off x="6061468" y="1874244"/>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a:off x="7067550" y="4380968"/>
            <a:ext cx="981075"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13.5%</a:t>
            </a:r>
          </a:p>
        </p:txBody>
      </p:sp>
      <p:sp>
        <p:nvSpPr>
          <p:cNvPr id="3" name="Rectangle 2"/>
          <p:cNvSpPr/>
          <p:nvPr/>
        </p:nvSpPr>
        <p:spPr>
          <a:xfrm>
            <a:off x="133350" y="1690689"/>
            <a:ext cx="8858250" cy="4122221"/>
          </a:xfrm>
          <a:prstGeom prst="rect">
            <a:avLst/>
          </a:prstGeom>
          <a:solidFill>
            <a:schemeClr val="bg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495300" y="2634260"/>
            <a:ext cx="8143734" cy="2446012"/>
          </a:xfrm>
          <a:prstGeom prst="rect">
            <a:avLst/>
          </a:prstGeom>
          <a:solidFill>
            <a:srgbClr val="C0000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b="1" dirty="0"/>
              <a:t>49.7%</a:t>
            </a:r>
            <a:r>
              <a:rPr lang="en-US" sz="3400" dirty="0"/>
              <a:t> of these insecure fixes don’t even fix the reported  access-denied issues.</a:t>
            </a:r>
          </a:p>
        </p:txBody>
      </p:sp>
    </p:spTree>
    <p:extLst>
      <p:ext uri="{BB962C8B-B14F-4D97-AF65-F5344CB8AC3E}">
        <p14:creationId xmlns:p14="http://schemas.microsoft.com/office/powerpoint/2010/main" val="4247811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96250" cy="1325563"/>
          </a:xfrm>
        </p:spPr>
        <p:txBody>
          <a:bodyPr>
            <a:normAutofit/>
          </a:bodyPr>
          <a:lstStyle/>
          <a:p>
            <a:r>
              <a:rPr lang="en-US" sz="3600" b="1" dirty="0"/>
              <a:t>Resolution through </a:t>
            </a:r>
            <a:r>
              <a:rPr lang="en-US" sz="3600" b="1" dirty="0">
                <a:solidFill>
                  <a:srgbClr val="C00000"/>
                </a:solidFill>
              </a:rPr>
              <a:t>trial and error</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nvGrpSpPr>
          <p:cNvPr id="33" name="Group 32"/>
          <p:cNvGrpSpPr/>
          <p:nvPr/>
        </p:nvGrpSpPr>
        <p:grpSpPr>
          <a:xfrm>
            <a:off x="980329" y="1776476"/>
            <a:ext cx="2099757" cy="470265"/>
            <a:chOff x="679539" y="1776476"/>
            <a:chExt cx="2099757" cy="470265"/>
          </a:xfrm>
        </p:grpSpPr>
        <p:sp>
          <p:nvSpPr>
            <p:cNvPr id="34" name="Rectangle 33"/>
            <p:cNvSpPr/>
            <p:nvPr/>
          </p:nvSpPr>
          <p:spPr>
            <a:xfrm rot="5400000">
              <a:off x="679329" y="1877497"/>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81164" y="1776476"/>
              <a:ext cx="1798132"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Blind restore</a:t>
              </a:r>
            </a:p>
          </p:txBody>
        </p:sp>
      </p:grpSp>
      <p:grpSp>
        <p:nvGrpSpPr>
          <p:cNvPr id="36" name="Group 35"/>
          <p:cNvGrpSpPr/>
          <p:nvPr/>
        </p:nvGrpSpPr>
        <p:grpSpPr>
          <a:xfrm>
            <a:off x="3274356" y="1776476"/>
            <a:ext cx="2386236" cy="470265"/>
            <a:chOff x="3539050" y="1776476"/>
            <a:chExt cx="2386236" cy="470265"/>
          </a:xfrm>
        </p:grpSpPr>
        <p:sp>
          <p:nvSpPr>
            <p:cNvPr id="37" name="Rectangle 36"/>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problem</a:t>
              </a:r>
            </a:p>
          </p:txBody>
        </p:sp>
        <p:sp>
          <p:nvSpPr>
            <p:cNvPr id="38" name="Rectangle 37"/>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5991820" y="1776476"/>
            <a:ext cx="2416148" cy="470265"/>
            <a:chOff x="5943688" y="1776476"/>
            <a:chExt cx="2416148" cy="470265"/>
          </a:xfrm>
        </p:grpSpPr>
        <p:sp>
          <p:nvSpPr>
            <p:cNvPr id="40" name="Rectangle 39"/>
            <p:cNvSpPr/>
            <p:nvPr/>
          </p:nvSpPr>
          <p:spPr>
            <a:xfrm>
              <a:off x="5943688"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module</a:t>
              </a:r>
            </a:p>
          </p:txBody>
        </p:sp>
        <p:sp>
          <p:nvSpPr>
            <p:cNvPr id="41" name="Rectangle 40"/>
            <p:cNvSpPr/>
            <p:nvPr/>
          </p:nvSpPr>
          <p:spPr>
            <a:xfrm rot="5400000">
              <a:off x="6061468" y="1874244"/>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270344" y="2169511"/>
            <a:ext cx="2590772" cy="470265"/>
            <a:chOff x="3539050" y="1776476"/>
            <a:chExt cx="2590772" cy="470265"/>
          </a:xfrm>
        </p:grpSpPr>
        <p:sp>
          <p:nvSpPr>
            <p:cNvPr id="46" name="Rectangle 45"/>
            <p:cNvSpPr/>
            <p:nvPr/>
          </p:nvSpPr>
          <p:spPr>
            <a:xfrm>
              <a:off x="3696362" y="1776476"/>
              <a:ext cx="243346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parameter</a:t>
              </a:r>
            </a:p>
          </p:txBody>
        </p:sp>
        <p:sp>
          <p:nvSpPr>
            <p:cNvPr id="47" name="Rectangle 46"/>
            <p:cNvSpPr/>
            <p:nvPr/>
          </p:nvSpPr>
          <p:spPr>
            <a:xfrm rot="5400000">
              <a:off x="3538840" y="1878259"/>
              <a:ext cx="285947" cy="28552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5891554" y="2169511"/>
            <a:ext cx="2416148" cy="470265"/>
            <a:chOff x="5847434" y="1776476"/>
            <a:chExt cx="2416148" cy="470265"/>
          </a:xfrm>
        </p:grpSpPr>
        <p:sp>
          <p:nvSpPr>
            <p:cNvPr id="49" name="Rectangle 48"/>
            <p:cNvSpPr/>
            <p:nvPr/>
          </p:nvSpPr>
          <p:spPr>
            <a:xfrm>
              <a:off x="5847434"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setting</a:t>
              </a:r>
            </a:p>
          </p:txBody>
        </p:sp>
        <p:sp>
          <p:nvSpPr>
            <p:cNvPr id="50" name="Rectangle 49"/>
            <p:cNvSpPr/>
            <p:nvPr/>
          </p:nvSpPr>
          <p:spPr>
            <a:xfrm rot="5400000">
              <a:off x="6061468" y="1874244"/>
              <a:ext cx="285947" cy="2855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B5C5FC42-8990-4E4A-9DE7-347E78D7D89A}"/>
              </a:ext>
            </a:extLst>
          </p:cNvPr>
          <p:cNvSpPr txBox="1"/>
          <p:nvPr/>
        </p:nvSpPr>
        <p:spPr>
          <a:xfrm>
            <a:off x="4370740" y="1295771"/>
            <a:ext cx="4613635" cy="369332"/>
          </a:xfrm>
          <a:prstGeom prst="rect">
            <a:avLst/>
          </a:prstGeom>
          <a:noFill/>
        </p:spPr>
        <p:txBody>
          <a:bodyPr wrap="none" rtlCol="0">
            <a:spAutoFit/>
          </a:bodyPr>
          <a:lstStyle/>
          <a:p>
            <a:r>
              <a:rPr lang="en-US" dirty="0"/>
              <a:t>Didn’t realize access control was the root cause</a:t>
            </a:r>
          </a:p>
        </p:txBody>
      </p:sp>
      <p:cxnSp>
        <p:nvCxnSpPr>
          <p:cNvPr id="20" name="Straight Connector 19">
            <a:extLst>
              <a:ext uri="{FF2B5EF4-FFF2-40B4-BE49-F238E27FC236}">
                <a16:creationId xmlns:a16="http://schemas.microsoft.com/office/drawing/2014/main" id="{FD0748F6-5911-1F47-B0C3-D2DA422EC7E8}"/>
              </a:ext>
            </a:extLst>
          </p:cNvPr>
          <p:cNvCxnSpPr/>
          <p:nvPr/>
        </p:nvCxnSpPr>
        <p:spPr>
          <a:xfrm flipH="1">
            <a:off x="4038600" y="1655786"/>
            <a:ext cx="1447800" cy="2456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29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96250" cy="1325563"/>
          </a:xfrm>
        </p:spPr>
        <p:txBody>
          <a:bodyPr>
            <a:normAutofit/>
          </a:bodyPr>
          <a:lstStyle/>
          <a:p>
            <a:r>
              <a:rPr lang="en-US" sz="3600" b="1" dirty="0"/>
              <a:t>Distributions of useless fixes</a:t>
            </a:r>
            <a:endParaRPr lang="en-US" sz="3600" b="1" dirty="0">
              <a:solidFill>
                <a:srgbClr val="C00000"/>
              </a:solidFill>
            </a:endParaRP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aphicFrame>
        <p:nvGraphicFramePr>
          <p:cNvPr id="5" name="Chart 4"/>
          <p:cNvGraphicFramePr/>
          <p:nvPr/>
        </p:nvGraphicFramePr>
        <p:xfrm>
          <a:off x="1794566" y="2721019"/>
          <a:ext cx="6663633" cy="309189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20742" y="2970710"/>
            <a:ext cx="1527696"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Apache</a:t>
            </a:r>
          </a:p>
        </p:txBody>
      </p:sp>
      <p:sp>
        <p:nvSpPr>
          <p:cNvPr id="7" name="Rectangle 6"/>
          <p:cNvSpPr/>
          <p:nvPr/>
        </p:nvSpPr>
        <p:spPr>
          <a:xfrm>
            <a:off x="320742" y="3665130"/>
            <a:ext cx="1527696"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MySQL</a:t>
            </a:r>
          </a:p>
        </p:txBody>
      </p:sp>
      <p:sp>
        <p:nvSpPr>
          <p:cNvPr id="8" name="Rectangle 7"/>
          <p:cNvSpPr/>
          <p:nvPr/>
        </p:nvSpPr>
        <p:spPr>
          <a:xfrm>
            <a:off x="320742" y="4379232"/>
            <a:ext cx="1527696" cy="481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Hadoop</a:t>
            </a:r>
          </a:p>
        </p:txBody>
      </p:sp>
      <p:sp>
        <p:nvSpPr>
          <p:cNvPr id="9" name="Rectangle 8"/>
          <p:cNvSpPr/>
          <p:nvPr/>
        </p:nvSpPr>
        <p:spPr>
          <a:xfrm>
            <a:off x="320742" y="5084626"/>
            <a:ext cx="1527696" cy="481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CentOS</a:t>
            </a:r>
          </a:p>
        </p:txBody>
      </p:sp>
      <p:grpSp>
        <p:nvGrpSpPr>
          <p:cNvPr id="33" name="Group 32"/>
          <p:cNvGrpSpPr/>
          <p:nvPr/>
        </p:nvGrpSpPr>
        <p:grpSpPr>
          <a:xfrm>
            <a:off x="980329" y="1776476"/>
            <a:ext cx="2099757" cy="470265"/>
            <a:chOff x="679539" y="1776476"/>
            <a:chExt cx="2099757" cy="470265"/>
          </a:xfrm>
        </p:grpSpPr>
        <p:sp>
          <p:nvSpPr>
            <p:cNvPr id="34" name="Rectangle 33"/>
            <p:cNvSpPr/>
            <p:nvPr/>
          </p:nvSpPr>
          <p:spPr>
            <a:xfrm rot="5400000">
              <a:off x="679329" y="1877497"/>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81164" y="1776476"/>
              <a:ext cx="1798132"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Ad-hoc restore</a:t>
              </a:r>
            </a:p>
          </p:txBody>
        </p:sp>
      </p:grpSp>
      <p:grpSp>
        <p:nvGrpSpPr>
          <p:cNvPr id="36" name="Group 35"/>
          <p:cNvGrpSpPr/>
          <p:nvPr/>
        </p:nvGrpSpPr>
        <p:grpSpPr>
          <a:xfrm>
            <a:off x="3274356" y="1776476"/>
            <a:ext cx="2386236" cy="470265"/>
            <a:chOff x="3539050" y="1776476"/>
            <a:chExt cx="2386236" cy="470265"/>
          </a:xfrm>
        </p:grpSpPr>
        <p:sp>
          <p:nvSpPr>
            <p:cNvPr id="37" name="Rectangle 36"/>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problem</a:t>
              </a:r>
            </a:p>
          </p:txBody>
        </p:sp>
        <p:sp>
          <p:nvSpPr>
            <p:cNvPr id="38" name="Rectangle 37"/>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5991820" y="1776476"/>
            <a:ext cx="2416148" cy="470265"/>
            <a:chOff x="5943688" y="1776476"/>
            <a:chExt cx="2416148" cy="470265"/>
          </a:xfrm>
        </p:grpSpPr>
        <p:sp>
          <p:nvSpPr>
            <p:cNvPr id="40" name="Rectangle 39"/>
            <p:cNvSpPr/>
            <p:nvPr/>
          </p:nvSpPr>
          <p:spPr>
            <a:xfrm>
              <a:off x="5943688"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module</a:t>
              </a:r>
            </a:p>
          </p:txBody>
        </p:sp>
        <p:sp>
          <p:nvSpPr>
            <p:cNvPr id="41" name="Rectangle 40"/>
            <p:cNvSpPr/>
            <p:nvPr/>
          </p:nvSpPr>
          <p:spPr>
            <a:xfrm rot="5400000">
              <a:off x="6061468" y="1874244"/>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270344" y="2169511"/>
            <a:ext cx="2590772" cy="470265"/>
            <a:chOff x="3539050" y="1776476"/>
            <a:chExt cx="2590772" cy="470265"/>
          </a:xfrm>
        </p:grpSpPr>
        <p:sp>
          <p:nvSpPr>
            <p:cNvPr id="46" name="Rectangle 45"/>
            <p:cNvSpPr/>
            <p:nvPr/>
          </p:nvSpPr>
          <p:spPr>
            <a:xfrm>
              <a:off x="3696362" y="1776476"/>
              <a:ext cx="243346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parameter</a:t>
              </a:r>
            </a:p>
          </p:txBody>
        </p:sp>
        <p:sp>
          <p:nvSpPr>
            <p:cNvPr id="47" name="Rectangle 46"/>
            <p:cNvSpPr/>
            <p:nvPr/>
          </p:nvSpPr>
          <p:spPr>
            <a:xfrm rot="5400000">
              <a:off x="3538840" y="1878259"/>
              <a:ext cx="285947" cy="28552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5891554" y="2169511"/>
            <a:ext cx="2416148" cy="470265"/>
            <a:chOff x="5847434" y="1776476"/>
            <a:chExt cx="2416148" cy="470265"/>
          </a:xfrm>
        </p:grpSpPr>
        <p:sp>
          <p:nvSpPr>
            <p:cNvPr id="49" name="Rectangle 48"/>
            <p:cNvSpPr/>
            <p:nvPr/>
          </p:nvSpPr>
          <p:spPr>
            <a:xfrm>
              <a:off x="5847434"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setting</a:t>
              </a:r>
            </a:p>
          </p:txBody>
        </p:sp>
        <p:sp>
          <p:nvSpPr>
            <p:cNvPr id="50" name="Rectangle 49"/>
            <p:cNvSpPr/>
            <p:nvPr/>
          </p:nvSpPr>
          <p:spPr>
            <a:xfrm rot="5400000">
              <a:off x="6061468" y="1874244"/>
              <a:ext cx="285947" cy="2855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2851484" y="2970710"/>
            <a:ext cx="2878756"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44.9%</a:t>
            </a:r>
          </a:p>
        </p:txBody>
      </p:sp>
      <p:sp>
        <p:nvSpPr>
          <p:cNvPr id="25" name="Rectangle 24"/>
          <p:cNvSpPr/>
          <p:nvPr/>
        </p:nvSpPr>
        <p:spPr>
          <a:xfrm>
            <a:off x="5730240" y="2970710"/>
            <a:ext cx="2029097"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31.9%</a:t>
            </a:r>
          </a:p>
        </p:txBody>
      </p:sp>
      <p:sp>
        <p:nvSpPr>
          <p:cNvPr id="26" name="Rectangle 25"/>
          <p:cNvSpPr/>
          <p:nvPr/>
        </p:nvSpPr>
        <p:spPr>
          <a:xfrm>
            <a:off x="3789946" y="3665130"/>
            <a:ext cx="3080086"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48.3%</a:t>
            </a:r>
          </a:p>
        </p:txBody>
      </p:sp>
      <p:sp>
        <p:nvSpPr>
          <p:cNvPr id="27" name="Rectangle 26"/>
          <p:cNvSpPr/>
          <p:nvPr/>
        </p:nvSpPr>
        <p:spPr>
          <a:xfrm>
            <a:off x="2478505" y="3687340"/>
            <a:ext cx="1311441"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20.7%</a:t>
            </a:r>
          </a:p>
        </p:txBody>
      </p:sp>
      <p:sp>
        <p:nvSpPr>
          <p:cNvPr id="30" name="Rectangle 29"/>
          <p:cNvSpPr/>
          <p:nvPr/>
        </p:nvSpPr>
        <p:spPr>
          <a:xfrm>
            <a:off x="3068053" y="4377107"/>
            <a:ext cx="2650155"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41.0%</a:t>
            </a:r>
          </a:p>
        </p:txBody>
      </p:sp>
      <p:sp>
        <p:nvSpPr>
          <p:cNvPr id="31" name="Rectangle 30"/>
          <p:cNvSpPr/>
          <p:nvPr/>
        </p:nvSpPr>
        <p:spPr>
          <a:xfrm>
            <a:off x="5718208" y="4379778"/>
            <a:ext cx="2270760"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35.9%</a:t>
            </a:r>
          </a:p>
        </p:txBody>
      </p:sp>
      <p:sp>
        <p:nvSpPr>
          <p:cNvPr id="32" name="Rectangle 31"/>
          <p:cNvSpPr/>
          <p:nvPr/>
        </p:nvSpPr>
        <p:spPr>
          <a:xfrm>
            <a:off x="2995864" y="5074326"/>
            <a:ext cx="2688792"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40.9%</a:t>
            </a:r>
          </a:p>
        </p:txBody>
      </p:sp>
      <p:sp>
        <p:nvSpPr>
          <p:cNvPr id="42" name="Rectangle 41"/>
          <p:cNvSpPr/>
          <p:nvPr/>
        </p:nvSpPr>
        <p:spPr>
          <a:xfrm>
            <a:off x="5648559" y="5081495"/>
            <a:ext cx="1497889"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23.7%</a:t>
            </a:r>
          </a:p>
        </p:txBody>
      </p:sp>
      <p:sp>
        <p:nvSpPr>
          <p:cNvPr id="3" name="TextBox 2">
            <a:extLst>
              <a:ext uri="{FF2B5EF4-FFF2-40B4-BE49-F238E27FC236}">
                <a16:creationId xmlns:a16="http://schemas.microsoft.com/office/drawing/2014/main" id="{D0E8C821-7801-4C46-BE67-AACC959549EE}"/>
              </a:ext>
            </a:extLst>
          </p:cNvPr>
          <p:cNvSpPr txBox="1"/>
          <p:nvPr/>
        </p:nvSpPr>
        <p:spPr>
          <a:xfrm>
            <a:off x="4370740" y="1295771"/>
            <a:ext cx="4613635" cy="369332"/>
          </a:xfrm>
          <a:prstGeom prst="rect">
            <a:avLst/>
          </a:prstGeom>
          <a:noFill/>
        </p:spPr>
        <p:txBody>
          <a:bodyPr wrap="none" rtlCol="0">
            <a:spAutoFit/>
          </a:bodyPr>
          <a:lstStyle/>
          <a:p>
            <a:r>
              <a:rPr lang="en-US" dirty="0"/>
              <a:t>Didn’t realize access control was the root cause</a:t>
            </a:r>
          </a:p>
        </p:txBody>
      </p:sp>
      <p:cxnSp>
        <p:nvCxnSpPr>
          <p:cNvPr id="11" name="Straight Connector 10">
            <a:extLst>
              <a:ext uri="{FF2B5EF4-FFF2-40B4-BE49-F238E27FC236}">
                <a16:creationId xmlns:a16="http://schemas.microsoft.com/office/drawing/2014/main" id="{4C0C7717-A29C-6E47-B253-62AAF3E52E4B}"/>
              </a:ext>
            </a:extLst>
          </p:cNvPr>
          <p:cNvCxnSpPr/>
          <p:nvPr/>
        </p:nvCxnSpPr>
        <p:spPr>
          <a:xfrm flipH="1">
            <a:off x="4038600" y="1655786"/>
            <a:ext cx="1447800" cy="245699"/>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DE14CE9-3315-0E48-AC32-506A8194ECBF}"/>
              </a:ext>
            </a:extLst>
          </p:cNvPr>
          <p:cNvSpPr txBox="1"/>
          <p:nvPr/>
        </p:nvSpPr>
        <p:spPr>
          <a:xfrm>
            <a:off x="3555871" y="6165970"/>
            <a:ext cx="1661160" cy="369332"/>
          </a:xfrm>
          <a:prstGeom prst="rect">
            <a:avLst/>
          </a:prstGeom>
          <a:noFill/>
        </p:spPr>
        <p:txBody>
          <a:bodyPr wrap="none" rtlCol="0">
            <a:spAutoFit/>
          </a:bodyPr>
          <a:lstStyle/>
          <a:p>
            <a:r>
              <a:rPr lang="en-US" b="1" dirty="0">
                <a:solidFill>
                  <a:srgbClr val="FF0000"/>
                </a:solidFill>
              </a:rPr>
              <a:t>Most dominant</a:t>
            </a:r>
          </a:p>
        </p:txBody>
      </p:sp>
      <p:cxnSp>
        <p:nvCxnSpPr>
          <p:cNvPr id="43" name="Straight Connector 42">
            <a:extLst>
              <a:ext uri="{FF2B5EF4-FFF2-40B4-BE49-F238E27FC236}">
                <a16:creationId xmlns:a16="http://schemas.microsoft.com/office/drawing/2014/main" id="{24521117-1E74-EE4B-9C54-229DBC481153}"/>
              </a:ext>
            </a:extLst>
          </p:cNvPr>
          <p:cNvCxnSpPr>
            <a:cxnSpLocks/>
            <a:endCxn id="12" idx="0"/>
          </p:cNvCxnSpPr>
          <p:nvPr/>
        </p:nvCxnSpPr>
        <p:spPr>
          <a:xfrm>
            <a:off x="4186767" y="5660799"/>
            <a:ext cx="199684" cy="5051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9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096250" cy="1325563"/>
          </a:xfrm>
        </p:spPr>
        <p:txBody>
          <a:bodyPr>
            <a:normAutofit/>
          </a:bodyPr>
          <a:lstStyle/>
          <a:p>
            <a:r>
              <a:rPr lang="en-US" sz="3600" b="1" dirty="0"/>
              <a:t>Distribution of useless fixes</a:t>
            </a:r>
            <a:endParaRPr lang="en-US" sz="3600" b="1" dirty="0">
              <a:solidFill>
                <a:srgbClr val="C00000"/>
              </a:solidFill>
            </a:endParaRP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aphicFrame>
        <p:nvGraphicFramePr>
          <p:cNvPr id="5" name="Chart 4"/>
          <p:cNvGraphicFramePr/>
          <p:nvPr/>
        </p:nvGraphicFramePr>
        <p:xfrm>
          <a:off x="1794566" y="2721019"/>
          <a:ext cx="6663633" cy="3091891"/>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20742" y="2970710"/>
            <a:ext cx="1527696"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Apache</a:t>
            </a:r>
          </a:p>
        </p:txBody>
      </p:sp>
      <p:sp>
        <p:nvSpPr>
          <p:cNvPr id="7" name="Rectangle 6"/>
          <p:cNvSpPr/>
          <p:nvPr/>
        </p:nvSpPr>
        <p:spPr>
          <a:xfrm>
            <a:off x="320742" y="3665130"/>
            <a:ext cx="1527696" cy="489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MySQL</a:t>
            </a:r>
          </a:p>
        </p:txBody>
      </p:sp>
      <p:sp>
        <p:nvSpPr>
          <p:cNvPr id="8" name="Rectangle 7"/>
          <p:cNvSpPr/>
          <p:nvPr/>
        </p:nvSpPr>
        <p:spPr>
          <a:xfrm>
            <a:off x="320742" y="4379232"/>
            <a:ext cx="1527696" cy="481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Hadoop</a:t>
            </a:r>
          </a:p>
        </p:txBody>
      </p:sp>
      <p:sp>
        <p:nvSpPr>
          <p:cNvPr id="9" name="Rectangle 8"/>
          <p:cNvSpPr/>
          <p:nvPr/>
        </p:nvSpPr>
        <p:spPr>
          <a:xfrm>
            <a:off x="320742" y="5084626"/>
            <a:ext cx="1527696" cy="481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CentOS</a:t>
            </a:r>
          </a:p>
        </p:txBody>
      </p:sp>
      <p:grpSp>
        <p:nvGrpSpPr>
          <p:cNvPr id="33" name="Group 32"/>
          <p:cNvGrpSpPr/>
          <p:nvPr/>
        </p:nvGrpSpPr>
        <p:grpSpPr>
          <a:xfrm>
            <a:off x="980329" y="1776476"/>
            <a:ext cx="2099757" cy="470265"/>
            <a:chOff x="679539" y="1776476"/>
            <a:chExt cx="2099757" cy="470265"/>
          </a:xfrm>
        </p:grpSpPr>
        <p:sp>
          <p:nvSpPr>
            <p:cNvPr id="34" name="Rectangle 33"/>
            <p:cNvSpPr/>
            <p:nvPr/>
          </p:nvSpPr>
          <p:spPr>
            <a:xfrm rot="5400000">
              <a:off x="679329" y="1877497"/>
              <a:ext cx="285947" cy="285527"/>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81164" y="1776476"/>
              <a:ext cx="1798132"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cs typeface="Times New Roman" panose="02020603050405020304" pitchFamily="18" charset="0"/>
                </a:rPr>
                <a:t>Blind restore</a:t>
              </a:r>
            </a:p>
          </p:txBody>
        </p:sp>
      </p:grpSp>
      <p:grpSp>
        <p:nvGrpSpPr>
          <p:cNvPr id="36" name="Group 35"/>
          <p:cNvGrpSpPr/>
          <p:nvPr/>
        </p:nvGrpSpPr>
        <p:grpSpPr>
          <a:xfrm>
            <a:off x="3274356" y="1776476"/>
            <a:ext cx="2386236" cy="470265"/>
            <a:chOff x="3539050" y="1776476"/>
            <a:chExt cx="2386236" cy="470265"/>
          </a:xfrm>
        </p:grpSpPr>
        <p:sp>
          <p:nvSpPr>
            <p:cNvPr id="37" name="Rectangle 36"/>
            <p:cNvSpPr/>
            <p:nvPr/>
          </p:nvSpPr>
          <p:spPr>
            <a:xfrm>
              <a:off x="3718776" y="1776476"/>
              <a:ext cx="220651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problem</a:t>
              </a:r>
            </a:p>
          </p:txBody>
        </p:sp>
        <p:sp>
          <p:nvSpPr>
            <p:cNvPr id="38" name="Rectangle 37"/>
            <p:cNvSpPr/>
            <p:nvPr/>
          </p:nvSpPr>
          <p:spPr>
            <a:xfrm rot="5400000">
              <a:off x="3538840" y="1878259"/>
              <a:ext cx="285947" cy="28552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5991820" y="1776476"/>
            <a:ext cx="2416148" cy="470265"/>
            <a:chOff x="5943688" y="1776476"/>
            <a:chExt cx="2416148" cy="470265"/>
          </a:xfrm>
        </p:grpSpPr>
        <p:sp>
          <p:nvSpPr>
            <p:cNvPr id="40" name="Rectangle 39"/>
            <p:cNvSpPr/>
            <p:nvPr/>
          </p:nvSpPr>
          <p:spPr>
            <a:xfrm>
              <a:off x="5943688"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module</a:t>
              </a:r>
            </a:p>
          </p:txBody>
        </p:sp>
        <p:sp>
          <p:nvSpPr>
            <p:cNvPr id="41" name="Rectangle 40"/>
            <p:cNvSpPr/>
            <p:nvPr/>
          </p:nvSpPr>
          <p:spPr>
            <a:xfrm rot="5400000">
              <a:off x="6061468" y="1874244"/>
              <a:ext cx="285947" cy="28552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3270344" y="2169511"/>
            <a:ext cx="2590772" cy="470265"/>
            <a:chOff x="3539050" y="1776476"/>
            <a:chExt cx="2590772" cy="470265"/>
          </a:xfrm>
        </p:grpSpPr>
        <p:sp>
          <p:nvSpPr>
            <p:cNvPr id="46" name="Rectangle 45"/>
            <p:cNvSpPr/>
            <p:nvPr/>
          </p:nvSpPr>
          <p:spPr>
            <a:xfrm>
              <a:off x="3696362" y="1776476"/>
              <a:ext cx="2433460"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parameter</a:t>
              </a:r>
            </a:p>
          </p:txBody>
        </p:sp>
        <p:sp>
          <p:nvSpPr>
            <p:cNvPr id="47" name="Rectangle 46"/>
            <p:cNvSpPr/>
            <p:nvPr/>
          </p:nvSpPr>
          <p:spPr>
            <a:xfrm rot="5400000">
              <a:off x="3538840" y="1878259"/>
              <a:ext cx="285947" cy="28552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5891554" y="2169511"/>
            <a:ext cx="2416148" cy="470265"/>
            <a:chOff x="5847434" y="1776476"/>
            <a:chExt cx="2416148" cy="470265"/>
          </a:xfrm>
        </p:grpSpPr>
        <p:sp>
          <p:nvSpPr>
            <p:cNvPr id="49" name="Rectangle 48"/>
            <p:cNvSpPr/>
            <p:nvPr/>
          </p:nvSpPr>
          <p:spPr>
            <a:xfrm>
              <a:off x="5847434" y="1776476"/>
              <a:ext cx="2416148"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latin typeface="Times New Roman" panose="02020603050405020304" pitchFamily="18" charset="0"/>
                  <a:cs typeface="Times New Roman" panose="02020603050405020304" pitchFamily="18" charset="0"/>
                </a:rPr>
                <a:t>wrong setting</a:t>
              </a:r>
            </a:p>
          </p:txBody>
        </p:sp>
        <p:sp>
          <p:nvSpPr>
            <p:cNvPr id="50" name="Rectangle 49"/>
            <p:cNvSpPr/>
            <p:nvPr/>
          </p:nvSpPr>
          <p:spPr>
            <a:xfrm rot="5400000">
              <a:off x="6061468" y="1874244"/>
              <a:ext cx="285947" cy="28552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2851484" y="2970710"/>
            <a:ext cx="2878756"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44.9%</a:t>
            </a:r>
          </a:p>
        </p:txBody>
      </p:sp>
      <p:sp>
        <p:nvSpPr>
          <p:cNvPr id="25" name="Rectangle 24"/>
          <p:cNvSpPr/>
          <p:nvPr/>
        </p:nvSpPr>
        <p:spPr>
          <a:xfrm>
            <a:off x="5730240" y="2970710"/>
            <a:ext cx="2029097"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31.9%</a:t>
            </a:r>
          </a:p>
        </p:txBody>
      </p:sp>
      <p:sp>
        <p:nvSpPr>
          <p:cNvPr id="26" name="Rectangle 25"/>
          <p:cNvSpPr/>
          <p:nvPr/>
        </p:nvSpPr>
        <p:spPr>
          <a:xfrm>
            <a:off x="3789946" y="3665130"/>
            <a:ext cx="3080086"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48.3%</a:t>
            </a:r>
          </a:p>
        </p:txBody>
      </p:sp>
      <p:sp>
        <p:nvSpPr>
          <p:cNvPr id="27" name="Rectangle 26"/>
          <p:cNvSpPr/>
          <p:nvPr/>
        </p:nvSpPr>
        <p:spPr>
          <a:xfrm>
            <a:off x="2478505" y="3687340"/>
            <a:ext cx="1311441"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20.7%</a:t>
            </a:r>
          </a:p>
        </p:txBody>
      </p:sp>
      <p:sp>
        <p:nvSpPr>
          <p:cNvPr id="30" name="Rectangle 29"/>
          <p:cNvSpPr/>
          <p:nvPr/>
        </p:nvSpPr>
        <p:spPr>
          <a:xfrm>
            <a:off x="3068053" y="4377107"/>
            <a:ext cx="2650155"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41.0%</a:t>
            </a:r>
          </a:p>
        </p:txBody>
      </p:sp>
      <p:sp>
        <p:nvSpPr>
          <p:cNvPr id="31" name="Rectangle 30"/>
          <p:cNvSpPr/>
          <p:nvPr/>
        </p:nvSpPr>
        <p:spPr>
          <a:xfrm>
            <a:off x="5718208" y="4379778"/>
            <a:ext cx="2270760"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35.9%</a:t>
            </a:r>
          </a:p>
        </p:txBody>
      </p:sp>
      <p:sp>
        <p:nvSpPr>
          <p:cNvPr id="32" name="Rectangle 31"/>
          <p:cNvSpPr/>
          <p:nvPr/>
        </p:nvSpPr>
        <p:spPr>
          <a:xfrm>
            <a:off x="2995864" y="5074326"/>
            <a:ext cx="2688792"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40.9%</a:t>
            </a:r>
          </a:p>
        </p:txBody>
      </p:sp>
      <p:sp>
        <p:nvSpPr>
          <p:cNvPr id="42" name="Rectangle 41"/>
          <p:cNvSpPr/>
          <p:nvPr/>
        </p:nvSpPr>
        <p:spPr>
          <a:xfrm>
            <a:off x="5648559" y="5081495"/>
            <a:ext cx="1497889"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Times New Roman" panose="02020603050405020304" pitchFamily="18" charset="0"/>
                <a:cs typeface="Times New Roman" panose="02020603050405020304" pitchFamily="18" charset="0"/>
              </a:rPr>
              <a:t>23.7%</a:t>
            </a:r>
          </a:p>
        </p:txBody>
      </p:sp>
      <p:sp>
        <p:nvSpPr>
          <p:cNvPr id="43" name="Rectangle 42"/>
          <p:cNvSpPr/>
          <p:nvPr/>
        </p:nvSpPr>
        <p:spPr>
          <a:xfrm>
            <a:off x="133350" y="1690689"/>
            <a:ext cx="8858250" cy="4122221"/>
          </a:xfrm>
          <a:prstGeom prst="rect">
            <a:avLst/>
          </a:prstGeom>
          <a:solidFill>
            <a:schemeClr val="bg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495300" y="2634260"/>
            <a:ext cx="8143734" cy="2446012"/>
          </a:xfrm>
          <a:prstGeom prst="rect">
            <a:avLst/>
          </a:prstGeom>
          <a:solidFill>
            <a:srgbClr val="C0000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t>Most sysadmins know access control </a:t>
            </a:r>
            <a:br>
              <a:rPr lang="en-US" sz="3400" dirty="0"/>
            </a:br>
            <a:r>
              <a:rPr lang="en-US" sz="3400" dirty="0"/>
              <a:t>causing problems, but cannot nail down </a:t>
            </a:r>
            <a:br>
              <a:rPr lang="en-US" sz="3400" dirty="0"/>
            </a:br>
            <a:r>
              <a:rPr lang="en-US" sz="3400" dirty="0"/>
              <a:t>the </a:t>
            </a:r>
            <a:r>
              <a:rPr lang="en-US" sz="3400" b="1" dirty="0"/>
              <a:t>precise</a:t>
            </a:r>
            <a:r>
              <a:rPr lang="en-US" sz="3400" dirty="0"/>
              <a:t> modules and parameters.</a:t>
            </a:r>
          </a:p>
        </p:txBody>
      </p:sp>
    </p:spTree>
    <p:extLst>
      <p:ext uri="{BB962C8B-B14F-4D97-AF65-F5344CB8AC3E}">
        <p14:creationId xmlns:p14="http://schemas.microsoft.com/office/powerpoint/2010/main" val="2296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Security misconfigurations are </a:t>
            </a:r>
            <a:r>
              <a:rPr lang="en-US" sz="3600" b="1" dirty="0">
                <a:solidFill>
                  <a:srgbClr val="C00000"/>
                </a:solidFill>
              </a:rPr>
              <a:t>frequently suggested</a:t>
            </a:r>
            <a:r>
              <a:rPr lang="en-US" sz="3600" b="1" dirty="0"/>
              <a:t> on web forums &amp; mailing lists</a:t>
            </a:r>
          </a:p>
        </p:txBody>
      </p:sp>
      <p:sp>
        <p:nvSpPr>
          <p:cNvPr id="3" name="Content Placeholder 2"/>
          <p:cNvSpPr>
            <a:spLocks noGrp="1"/>
          </p:cNvSpPr>
          <p:nvPr>
            <p:ph idx="1"/>
          </p:nvPr>
        </p:nvSpPr>
        <p:spPr>
          <a:xfrm>
            <a:off x="628650" y="2031999"/>
            <a:ext cx="8210550" cy="4368801"/>
          </a:xfrm>
        </p:spPr>
        <p:txBody>
          <a:bodyPr>
            <a:normAutofit/>
          </a:bodyPr>
          <a:lstStyle/>
          <a:p>
            <a:r>
              <a:rPr lang="en-US" sz="3000" dirty="0"/>
              <a:t> Security misconfigurations were suggested in </a:t>
            </a:r>
            <a:br>
              <a:rPr lang="en-US" sz="3000" dirty="0"/>
            </a:br>
            <a:r>
              <a:rPr lang="en-US" sz="3000" dirty="0"/>
              <a:t> </a:t>
            </a:r>
            <a:r>
              <a:rPr lang="en-US" sz="3000" b="1" dirty="0">
                <a:solidFill>
                  <a:srgbClr val="C00000"/>
                </a:solidFill>
              </a:rPr>
              <a:t>14.8%</a:t>
            </a:r>
            <a:r>
              <a:rPr lang="en-US" sz="3000" dirty="0"/>
              <a:t> of the studied access-denied issues. </a:t>
            </a:r>
          </a:p>
          <a:p>
            <a:pPr marL="0" indent="0">
              <a:buNone/>
            </a:pPr>
            <a:r>
              <a:rPr lang="en-US" sz="1500" dirty="0"/>
              <a:t> </a:t>
            </a:r>
          </a:p>
          <a:p>
            <a:r>
              <a:rPr lang="en-US" sz="3000" dirty="0"/>
              <a:t> Voting-based moderation is ineffective in </a:t>
            </a:r>
            <a:br>
              <a:rPr lang="en-US" sz="3000" dirty="0"/>
            </a:br>
            <a:r>
              <a:rPr lang="en-US" sz="3000" dirty="0"/>
              <a:t> suppressing insecure suggestions.</a:t>
            </a:r>
          </a:p>
          <a:p>
            <a:pPr lvl="1">
              <a:buFont typeface="Courier New" panose="02070309020205020404" pitchFamily="49" charset="0"/>
              <a:buChar char="o"/>
            </a:pPr>
            <a:r>
              <a:rPr lang="en-US" sz="2300" dirty="0"/>
              <a:t>  </a:t>
            </a:r>
            <a:r>
              <a:rPr lang="en-US" sz="2300" dirty="0" err="1"/>
              <a:t>ServerFault</a:t>
            </a:r>
            <a:r>
              <a:rPr lang="en-US" sz="2300" dirty="0"/>
              <a:t> </a:t>
            </a:r>
            <a:r>
              <a:rPr lang="en-US" altLang="zh-CN" sz="2300" dirty="0"/>
              <a:t>(</a:t>
            </a:r>
            <a:r>
              <a:rPr lang="en-US" altLang="zh-CN" sz="2300" b="1" dirty="0"/>
              <a:t>22.4% </a:t>
            </a:r>
            <a:r>
              <a:rPr lang="en-US" altLang="zh-CN" sz="2300" dirty="0"/>
              <a:t>)</a:t>
            </a:r>
            <a:endParaRPr lang="en-US" sz="2300" dirty="0"/>
          </a:p>
          <a:p>
            <a:pPr lvl="1">
              <a:buFont typeface="Courier New" panose="02070309020205020404" pitchFamily="49" charset="0"/>
              <a:buChar char="o"/>
            </a:pPr>
            <a:r>
              <a:rPr lang="en-US" sz="2300" dirty="0"/>
              <a:t>  </a:t>
            </a:r>
            <a:r>
              <a:rPr lang="en-US" sz="2300" dirty="0" err="1"/>
              <a:t>StackOverflow</a:t>
            </a:r>
            <a:r>
              <a:rPr lang="en-US" sz="2300" dirty="0"/>
              <a:t> (</a:t>
            </a:r>
            <a:r>
              <a:rPr lang="en-US" sz="2300" b="1" dirty="0"/>
              <a:t>16.7%</a:t>
            </a:r>
            <a:r>
              <a:rPr lang="en-US" sz="2300" dirty="0"/>
              <a:t>)</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5" name="Rectangle 4"/>
          <p:cNvSpPr/>
          <p:nvPr/>
        </p:nvSpPr>
        <p:spPr>
          <a:xfrm>
            <a:off x="0" y="5419303"/>
            <a:ext cx="9144000" cy="106679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 </a:t>
            </a:r>
            <a:r>
              <a:rPr lang="en-US" sz="3000" b="1" dirty="0">
                <a:solidFill>
                  <a:schemeClr val="bg1"/>
                </a:solidFill>
              </a:rPr>
              <a:t>48.6%</a:t>
            </a:r>
            <a:r>
              <a:rPr lang="en-US" sz="3000" dirty="0">
                <a:solidFill>
                  <a:schemeClr val="bg1"/>
                </a:solidFill>
              </a:rPr>
              <a:t> of the suggested insecure fixes were blindly tried!</a:t>
            </a:r>
          </a:p>
        </p:txBody>
      </p:sp>
      <p:sp>
        <p:nvSpPr>
          <p:cNvPr id="6" name="Rectangle 5"/>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extLst>
      <p:ext uri="{BB962C8B-B14F-4D97-AF65-F5344CB8AC3E}">
        <p14:creationId xmlns:p14="http://schemas.microsoft.com/office/powerpoint/2010/main" val="31819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Obstacles to correct configurations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pic>
        <p:nvPicPr>
          <p:cNvPr id="1026" name="Picture 2" descr="Image result for obst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884" y="171237"/>
            <a:ext cx="2205851" cy="165438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p:cNvSpPr>
            <a:spLocks noGrp="1"/>
          </p:cNvSpPr>
          <p:nvPr>
            <p:ph idx="1"/>
          </p:nvPr>
        </p:nvSpPr>
        <p:spPr/>
        <p:txBody>
          <a:bodyPr>
            <a:normAutofit/>
          </a:bodyPr>
          <a:lstStyle/>
          <a:p>
            <a:r>
              <a:rPr lang="en-US" sz="3000" dirty="0"/>
              <a:t> Log messages fail to help sysadmins develop </a:t>
            </a:r>
            <a:br>
              <a:rPr lang="en-US" sz="3000" dirty="0"/>
            </a:br>
            <a:r>
              <a:rPr lang="en-US" sz="3000" dirty="0"/>
              <a:t> the </a:t>
            </a:r>
            <a:r>
              <a:rPr lang="en-US" sz="3000" b="1" dirty="0"/>
              <a:t>precise</a:t>
            </a:r>
            <a:r>
              <a:rPr lang="en-US" sz="3000" dirty="0"/>
              <a:t> understanding of the root cause.</a:t>
            </a:r>
          </a:p>
          <a:p>
            <a:pPr lvl="1">
              <a:buFont typeface="Wingdings" panose="05000000000000000000" pitchFamily="2" charset="2"/>
              <a:buChar char="§"/>
            </a:pPr>
            <a:r>
              <a:rPr lang="en-US" sz="2700" dirty="0"/>
              <a:t> </a:t>
            </a:r>
            <a:r>
              <a:rPr lang="en-US" sz="2700" dirty="0">
                <a:solidFill>
                  <a:schemeClr val="accent5">
                    <a:lumMod val="50000"/>
                  </a:schemeClr>
                </a:solidFill>
              </a:rPr>
              <a:t>Security requires </a:t>
            </a:r>
            <a:r>
              <a:rPr lang="en-US" sz="2700" b="1" dirty="0">
                <a:solidFill>
                  <a:schemeClr val="accent5">
                    <a:lumMod val="50000"/>
                  </a:schemeClr>
                </a:solidFill>
              </a:rPr>
              <a:t>precise</a:t>
            </a:r>
            <a:r>
              <a:rPr lang="en-US" sz="2700" dirty="0">
                <a:solidFill>
                  <a:schemeClr val="accent5">
                    <a:lumMod val="50000"/>
                  </a:schemeClr>
                </a:solidFill>
              </a:rPr>
              <a:t> settings.</a:t>
            </a:r>
          </a:p>
        </p:txBody>
      </p:sp>
      <p:grpSp>
        <p:nvGrpSpPr>
          <p:cNvPr id="17" name="Group 16"/>
          <p:cNvGrpSpPr/>
          <p:nvPr/>
        </p:nvGrpSpPr>
        <p:grpSpPr>
          <a:xfrm>
            <a:off x="692818" y="3413129"/>
            <a:ext cx="8098254" cy="1704306"/>
            <a:chOff x="628650" y="3397087"/>
            <a:chExt cx="8098254" cy="1704306"/>
          </a:xfrm>
        </p:grpSpPr>
        <p:sp>
          <p:nvSpPr>
            <p:cNvPr id="13" name="Rectangle 12"/>
            <p:cNvSpPr/>
            <p:nvPr/>
          </p:nvSpPr>
          <p:spPr>
            <a:xfrm>
              <a:off x="628650" y="3513224"/>
              <a:ext cx="7763151" cy="1475874"/>
            </a:xfrm>
            <a:prstGeom prst="rect">
              <a:avLst/>
            </a:prstGeom>
            <a:solidFill>
              <a:srgbClr val="300A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p:nvSpPr>
          <p:spPr>
            <a:xfrm>
              <a:off x="708860" y="3397087"/>
              <a:ext cx="8018044" cy="17043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solidFill>
                    <a:schemeClr val="bg1"/>
                  </a:solidFill>
                  <a:latin typeface="Consolas" panose="020B0609020204030204" pitchFamily="49" charset="0"/>
                </a:rPr>
                <a:t>[</a:t>
              </a:r>
              <a:r>
                <a:rPr lang="en-US" sz="2600" dirty="0" err="1">
                  <a:solidFill>
                    <a:schemeClr val="bg1"/>
                  </a:solidFill>
                  <a:latin typeface="Consolas" panose="020B0609020204030204" pitchFamily="49" charset="0"/>
                </a:rPr>
                <a:t>authz_core</a:t>
              </a:r>
              <a:r>
                <a:rPr lang="en-US" sz="2600" dirty="0">
                  <a:solidFill>
                    <a:schemeClr val="bg1"/>
                  </a:solidFill>
                  <a:latin typeface="Consolas" panose="020B0609020204030204" pitchFamily="49" charset="0"/>
                </a:rPr>
                <a:t>][client:132.239.17.127]</a:t>
              </a:r>
              <a:br>
                <a:rPr lang="en-US" sz="2600" dirty="0">
                  <a:solidFill>
                    <a:schemeClr val="bg1"/>
                  </a:solidFill>
                  <a:latin typeface="Consolas" panose="020B0609020204030204" pitchFamily="49" charset="0"/>
                </a:rPr>
              </a:br>
              <a:r>
                <a:rPr lang="en-US" sz="2600" dirty="0">
                  <a:solidFill>
                    <a:schemeClr val="bg1"/>
                  </a:solidFill>
                  <a:latin typeface="Consolas" panose="020B0609020204030204" pitchFamily="49" charset="0"/>
                </a:rPr>
                <a:t>Client denied by server configuration: /www/</a:t>
              </a:r>
              <a:r>
                <a:rPr lang="en-US" sz="2600" dirty="0" err="1">
                  <a:solidFill>
                    <a:schemeClr val="bg1"/>
                  </a:solidFill>
                  <a:latin typeface="Consolas" panose="020B0609020204030204" pitchFamily="49" charset="0"/>
                </a:rPr>
                <a:t>var</a:t>
              </a:r>
              <a:r>
                <a:rPr lang="en-US" sz="2600" dirty="0">
                  <a:solidFill>
                    <a:schemeClr val="bg1"/>
                  </a:solidFill>
                  <a:latin typeface="Consolas" panose="020B0609020204030204" pitchFamily="49" charset="0"/>
                </a:rPr>
                <a:t>/</a:t>
              </a:r>
              <a:r>
                <a:rPr lang="en-US" sz="2600" dirty="0" err="1">
                  <a:solidFill>
                    <a:schemeClr val="bg1"/>
                  </a:solidFill>
                  <a:latin typeface="Consolas" panose="020B0609020204030204" pitchFamily="49" charset="0"/>
                </a:rPr>
                <a:t>gs</a:t>
              </a:r>
              <a:r>
                <a:rPr lang="en-US" sz="2600" dirty="0">
                  <a:solidFill>
                    <a:schemeClr val="bg1"/>
                  </a:solidFill>
                  <a:latin typeface="Consolas" panose="020B0609020204030204" pitchFamily="49" charset="0"/>
                </a:rPr>
                <a:t>/hello.html</a:t>
              </a:r>
            </a:p>
          </p:txBody>
        </p:sp>
      </p:grpSp>
      <p:sp>
        <p:nvSpPr>
          <p:cNvPr id="19" name="Rectangle 18"/>
          <p:cNvSpPr/>
          <p:nvPr/>
        </p:nvSpPr>
        <p:spPr>
          <a:xfrm>
            <a:off x="133350" y="3224464"/>
            <a:ext cx="8858250" cy="2476152"/>
          </a:xfrm>
          <a:prstGeom prst="rect">
            <a:avLst/>
          </a:prstGeom>
          <a:solidFill>
            <a:schemeClr val="bg1">
              <a:alpha val="9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p:cNvGrpSpPr/>
          <p:nvPr/>
        </p:nvGrpSpPr>
        <p:grpSpPr>
          <a:xfrm>
            <a:off x="628649" y="3801980"/>
            <a:ext cx="8002003" cy="3376858"/>
            <a:chOff x="628649" y="3370520"/>
            <a:chExt cx="8002003" cy="2853504"/>
          </a:xfrm>
        </p:grpSpPr>
        <p:sp>
          <p:nvSpPr>
            <p:cNvPr id="15" name="Rectangle: Rounded Corners 14"/>
            <p:cNvSpPr/>
            <p:nvPr/>
          </p:nvSpPr>
          <p:spPr>
            <a:xfrm>
              <a:off x="628649" y="3370520"/>
              <a:ext cx="8002003" cy="2234047"/>
            </a:xfrm>
            <a:prstGeom prst="roundRect">
              <a:avLst/>
            </a:prstGeom>
            <a:solidFill>
              <a:schemeClr val="accent6">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Content Placeholder 2"/>
            <p:cNvSpPr txBox="1">
              <a:spLocks/>
            </p:cNvSpPr>
            <p:nvPr/>
          </p:nvSpPr>
          <p:spPr>
            <a:xfrm>
              <a:off x="755414" y="3641635"/>
              <a:ext cx="7764723" cy="2582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r>
                <a:rPr lang="en-US" dirty="0">
                  <a:latin typeface="Arial" panose="020B0604020202020204" pitchFamily="34" charset="0"/>
                  <a:cs typeface="Arial" panose="020B0604020202020204" pitchFamily="34" charset="0"/>
                </a:rPr>
                <a:t>“Apache’s error logs simply say I don’t have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permission to access the file, [and] isn’t telling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me anything more useful, and my searches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[via the Internet] have all told to ensure the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permissions are set correctly.”</a:t>
              </a:r>
            </a:p>
          </p:txBody>
        </p:sp>
      </p:grpSp>
      <p:sp>
        <p:nvSpPr>
          <p:cNvPr id="18" name="Rectangle 17"/>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Tree>
    <p:extLst>
      <p:ext uri="{BB962C8B-B14F-4D97-AF65-F5344CB8AC3E}">
        <p14:creationId xmlns:p14="http://schemas.microsoft.com/office/powerpoint/2010/main" val="276652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28650" y="1831944"/>
            <a:ext cx="8153400" cy="4351338"/>
            <a:chOff x="628650" y="1831944"/>
            <a:chExt cx="8153400" cy="4351338"/>
          </a:xfrm>
        </p:grpSpPr>
        <p:sp>
          <p:nvSpPr>
            <p:cNvPr id="7" name="Content Placeholder 2"/>
            <p:cNvSpPr txBox="1">
              <a:spLocks/>
            </p:cNvSpPr>
            <p:nvPr/>
          </p:nvSpPr>
          <p:spPr>
            <a:xfrm>
              <a:off x="628650" y="1831944"/>
              <a:ext cx="8153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 Study the log messages in </a:t>
              </a:r>
              <a:r>
                <a:rPr lang="en-US" sz="3000" b="1" dirty="0">
                  <a:solidFill>
                    <a:schemeClr val="bg1"/>
                  </a:solidFill>
                </a:rPr>
                <a:t>6</a:t>
              </a:r>
              <a:r>
                <a:rPr lang="en-US" sz="3000" dirty="0">
                  <a:solidFill>
                    <a:schemeClr val="bg1"/>
                  </a:solidFill>
                </a:rPr>
                <a:t> software projects</a:t>
              </a:r>
              <a:br>
                <a:rPr lang="en-US" sz="3000" dirty="0">
                  <a:solidFill>
                    <a:schemeClr val="bg1"/>
                  </a:solidFill>
                </a:rPr>
              </a:br>
              <a:r>
                <a:rPr lang="en-US" sz="2400" dirty="0">
                  <a:solidFill>
                    <a:schemeClr val="bg1"/>
                  </a:solidFill>
                </a:rPr>
                <a:t> </a:t>
              </a:r>
              <a:r>
                <a:rPr lang="en-US" sz="2200" dirty="0">
                  <a:solidFill>
                    <a:schemeClr val="bg1"/>
                  </a:solidFill>
                </a:rPr>
                <a:t>(Apache, MySQL, </a:t>
              </a:r>
              <a:r>
                <a:rPr lang="en-US" sz="2200" dirty="0" err="1">
                  <a:solidFill>
                    <a:schemeClr val="bg1"/>
                  </a:solidFill>
                </a:rPr>
                <a:t>Lighttpd</a:t>
              </a:r>
              <a:r>
                <a:rPr lang="en-US" sz="2200" dirty="0">
                  <a:solidFill>
                    <a:schemeClr val="bg1"/>
                  </a:solidFill>
                </a:rPr>
                <a:t>, VSFTPD, Hadoop, HBase)</a:t>
              </a:r>
            </a:p>
            <a:p>
              <a:pPr marL="457200" lvl="1" indent="0">
                <a:buFont typeface="Arial" panose="020B0604020202020204" pitchFamily="34" charset="0"/>
                <a:buNone/>
              </a:pPr>
              <a:r>
                <a:rPr lang="en-US" sz="2800" dirty="0">
                  <a:solidFill>
                    <a:schemeClr val="bg1"/>
                  </a:solidFill>
                </a:rPr>
                <a:t>1.  </a:t>
              </a:r>
              <a:r>
                <a:rPr lang="en-US" sz="2800" b="1" dirty="0">
                  <a:solidFill>
                    <a:schemeClr val="bg1"/>
                  </a:solidFill>
                </a:rPr>
                <a:t>identify</a:t>
              </a:r>
              <a:r>
                <a:rPr lang="en-US" sz="2800" dirty="0">
                  <a:solidFill>
                    <a:schemeClr val="bg1"/>
                  </a:solidFill>
                </a:rPr>
                <a:t> program locations that deny access</a:t>
              </a:r>
            </a:p>
            <a:p>
              <a:pPr marL="457200" lvl="1" indent="0">
                <a:buFont typeface="Arial" panose="020B0604020202020204" pitchFamily="34" charset="0"/>
                <a:buNone/>
              </a:pPr>
              <a:r>
                <a:rPr lang="en-US" sz="2800" dirty="0">
                  <a:solidFill>
                    <a:schemeClr val="bg1"/>
                  </a:solidFill>
                </a:rPr>
                <a:t>2.  </a:t>
              </a:r>
              <a:r>
                <a:rPr lang="en-US" sz="2800" b="1" dirty="0">
                  <a:solidFill>
                    <a:schemeClr val="bg1"/>
                  </a:solidFill>
                </a:rPr>
                <a:t>inspect </a:t>
              </a:r>
              <a:r>
                <a:rPr lang="en-US" sz="2800" dirty="0">
                  <a:solidFill>
                    <a:schemeClr val="bg1"/>
                  </a:solidFill>
                </a:rPr>
                <a:t>”usability” of access-denied log </a:t>
              </a:r>
              <a:r>
                <a:rPr lang="en-US" sz="2800" dirty="0" err="1">
                  <a:solidFill>
                    <a:schemeClr val="bg1"/>
                  </a:solidFill>
                </a:rPr>
                <a:t>msgs</a:t>
              </a:r>
              <a:r>
                <a:rPr lang="en-US" sz="2800" dirty="0">
                  <a:solidFill>
                    <a:schemeClr val="bg1"/>
                  </a:solidFill>
                </a:rPr>
                <a:t> </a:t>
              </a:r>
            </a:p>
            <a:p>
              <a:endParaRPr lang="en-US" dirty="0"/>
            </a:p>
            <a:p>
              <a:pPr marL="0" indent="0">
                <a:buNone/>
              </a:pPr>
              <a:r>
                <a:rPr lang="en-US" sz="3400" b="1" dirty="0"/>
                <a:t>    Two major </a:t>
              </a:r>
              <a:r>
                <a:rPr lang="en-US" sz="3400" b="1" dirty="0">
                  <a:solidFill>
                    <a:srgbClr val="C00000"/>
                  </a:solidFill>
                </a:rPr>
                <a:t>usability</a:t>
              </a:r>
              <a:r>
                <a:rPr lang="en-US" sz="3400" dirty="0"/>
                <a:t> </a:t>
              </a:r>
              <a:r>
                <a:rPr lang="en-US" sz="3400" b="1" dirty="0">
                  <a:solidFill>
                    <a:srgbClr val="C00000"/>
                  </a:solidFill>
                </a:rPr>
                <a:t>problems</a:t>
              </a:r>
              <a:endParaRPr lang="en-US" sz="3400" dirty="0"/>
            </a:p>
            <a:p>
              <a:pPr lvl="1">
                <a:buFont typeface="Wingdings" panose="05000000000000000000" pitchFamily="2" charset="2"/>
                <a:buChar char="§"/>
              </a:pPr>
              <a:r>
                <a:rPr lang="en-US" sz="3000" dirty="0"/>
                <a:t> </a:t>
              </a:r>
              <a:r>
                <a:rPr lang="en-US" sz="3000" b="1" dirty="0">
                  <a:solidFill>
                    <a:srgbClr val="C00000"/>
                  </a:solidFill>
                </a:rPr>
                <a:t>not precise</a:t>
              </a:r>
              <a:r>
                <a:rPr lang="en-US" sz="3000" dirty="0">
                  <a:solidFill>
                    <a:srgbClr val="C00000"/>
                  </a:solidFill>
                </a:rPr>
                <a:t> </a:t>
              </a:r>
              <a:r>
                <a:rPr lang="en-US" sz="3000" dirty="0">
                  <a:solidFill>
                    <a:schemeClr val="accent5">
                      <a:lumMod val="50000"/>
                    </a:schemeClr>
                  </a:solidFill>
                </a:rPr>
                <a:t>(not pinpointing root causes) </a:t>
              </a:r>
            </a:p>
            <a:p>
              <a:pPr lvl="1">
                <a:buFont typeface="Wingdings" panose="05000000000000000000" pitchFamily="2" charset="2"/>
                <a:buChar char="§"/>
              </a:pPr>
              <a:r>
                <a:rPr lang="en-US" sz="3000" dirty="0"/>
                <a:t> </a:t>
              </a:r>
              <a:r>
                <a:rPr lang="en-US" sz="3000" b="1" dirty="0">
                  <a:solidFill>
                    <a:srgbClr val="C00000"/>
                  </a:solidFill>
                </a:rPr>
                <a:t>not informative</a:t>
              </a:r>
              <a:r>
                <a:rPr lang="en-US" sz="3000" dirty="0">
                  <a:solidFill>
                    <a:schemeClr val="accent5">
                      <a:lumMod val="50000"/>
                    </a:schemeClr>
                  </a:solidFill>
                </a:rPr>
                <a:t> (missing critical details)</a:t>
              </a:r>
            </a:p>
          </p:txBody>
        </p:sp>
        <p:sp>
          <p:nvSpPr>
            <p:cNvPr id="6" name="Rectangle 5"/>
            <p:cNvSpPr/>
            <p:nvPr/>
          </p:nvSpPr>
          <p:spPr>
            <a:xfrm>
              <a:off x="628651" y="3834341"/>
              <a:ext cx="7578090" cy="202474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sz="3600" b="1" dirty="0"/>
              <a:t>Deficiency of existing log messages</a:t>
            </a:r>
          </a:p>
        </p:txBody>
      </p:sp>
      <p:sp>
        <p:nvSpPr>
          <p:cNvPr id="3" name="Content Placeholder 2"/>
          <p:cNvSpPr>
            <a:spLocks noGrp="1"/>
          </p:cNvSpPr>
          <p:nvPr>
            <p:ph idx="1"/>
          </p:nvPr>
        </p:nvSpPr>
        <p:spPr>
          <a:xfrm>
            <a:off x="628650" y="1825625"/>
            <a:ext cx="8153400" cy="1900555"/>
          </a:xfrm>
        </p:spPr>
        <p:txBody>
          <a:bodyPr>
            <a:normAutofit lnSpcReduction="10000"/>
          </a:bodyPr>
          <a:lstStyle/>
          <a:p>
            <a:r>
              <a:rPr lang="en-US" sz="3000" dirty="0"/>
              <a:t> Study the log messages in </a:t>
            </a:r>
            <a:r>
              <a:rPr lang="en-US" sz="3000" b="1" dirty="0">
                <a:solidFill>
                  <a:srgbClr val="C00000"/>
                </a:solidFill>
              </a:rPr>
              <a:t>6</a:t>
            </a:r>
            <a:r>
              <a:rPr lang="en-US" sz="3000" dirty="0"/>
              <a:t> software projects</a:t>
            </a:r>
            <a:br>
              <a:rPr lang="en-US" sz="3000" dirty="0"/>
            </a:br>
            <a:r>
              <a:rPr lang="en-US" sz="2400" dirty="0"/>
              <a:t> </a:t>
            </a:r>
            <a:r>
              <a:rPr lang="en-US" sz="2200" dirty="0"/>
              <a:t>(Apache, MySQL, </a:t>
            </a:r>
            <a:r>
              <a:rPr lang="en-US" sz="2200" dirty="0" err="1"/>
              <a:t>Lighttpd</a:t>
            </a:r>
            <a:r>
              <a:rPr lang="en-US" sz="2200" dirty="0"/>
              <a:t>, VSFTPD, Hadoop, HBase)</a:t>
            </a:r>
          </a:p>
          <a:p>
            <a:pPr marL="457200" lvl="1" indent="0">
              <a:buNone/>
            </a:pPr>
            <a:r>
              <a:rPr lang="en-US" sz="2800" dirty="0">
                <a:solidFill>
                  <a:schemeClr val="accent5">
                    <a:lumMod val="50000"/>
                  </a:schemeClr>
                </a:solidFill>
              </a:rPr>
              <a:t>1.  </a:t>
            </a:r>
            <a:r>
              <a:rPr lang="en-US" sz="2800" b="1" dirty="0">
                <a:solidFill>
                  <a:schemeClr val="accent5">
                    <a:lumMod val="50000"/>
                  </a:schemeClr>
                </a:solidFill>
              </a:rPr>
              <a:t>identify</a:t>
            </a:r>
            <a:r>
              <a:rPr lang="en-US" sz="2800" dirty="0">
                <a:solidFill>
                  <a:schemeClr val="accent5">
                    <a:lumMod val="50000"/>
                  </a:schemeClr>
                </a:solidFill>
              </a:rPr>
              <a:t> program locations that deny access</a:t>
            </a:r>
          </a:p>
          <a:p>
            <a:pPr marL="457200" lvl="1" indent="0">
              <a:buNone/>
            </a:pPr>
            <a:r>
              <a:rPr lang="en-US" sz="2800" dirty="0">
                <a:solidFill>
                  <a:schemeClr val="accent5">
                    <a:lumMod val="50000"/>
                  </a:schemeClr>
                </a:solidFill>
              </a:rPr>
              <a:t>2.  </a:t>
            </a:r>
            <a:r>
              <a:rPr lang="en-US" sz="2800" b="1" dirty="0">
                <a:solidFill>
                  <a:schemeClr val="accent5">
                    <a:lumMod val="50000"/>
                  </a:schemeClr>
                </a:solidFill>
              </a:rPr>
              <a:t>inspect </a:t>
            </a:r>
            <a:r>
              <a:rPr lang="en-US" sz="2800" dirty="0">
                <a:solidFill>
                  <a:schemeClr val="accent5">
                    <a:lumMod val="50000"/>
                  </a:schemeClr>
                </a:solidFill>
              </a:rPr>
              <a:t>usability of access-denied messages </a:t>
            </a:r>
          </a:p>
          <a:p>
            <a:pPr marL="0" indent="0">
              <a:buNone/>
            </a:pPr>
            <a:endParaRPr lang="en-US" dirty="0"/>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5" name="Rectangle 4"/>
          <p:cNvSpPr/>
          <p:nvPr/>
        </p:nvSpPr>
        <p:spPr>
          <a:xfrm>
            <a:off x="9144000" y="6117771"/>
            <a:ext cx="706120" cy="740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Tree>
    <p:extLst>
      <p:ext uri="{BB962C8B-B14F-4D97-AF65-F5344CB8AC3E}">
        <p14:creationId xmlns:p14="http://schemas.microsoft.com/office/powerpoint/2010/main" val="982335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Example: too general notifications </a:t>
            </a:r>
          </a:p>
        </p:txBody>
      </p:sp>
      <p:sp>
        <p:nvSpPr>
          <p:cNvPr id="3" name="Content Placeholder 2"/>
          <p:cNvSpPr>
            <a:spLocks noGrp="1"/>
          </p:cNvSpPr>
          <p:nvPr>
            <p:ph idx="1"/>
          </p:nvPr>
        </p:nvSpPr>
        <p:spPr>
          <a:xfrm>
            <a:off x="628650" y="1825624"/>
            <a:ext cx="8515350" cy="4902722"/>
          </a:xfrm>
        </p:spPr>
        <p:txBody>
          <a:bodyPr>
            <a:normAutofit/>
          </a:bodyPr>
          <a:lstStyle/>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ip_check_authz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  ...  </a:t>
            </a:r>
            <a:r>
              <a:rPr lang="en-US" sz="1900" dirty="0">
                <a:solidFill>
                  <a:srgbClr val="00B050"/>
                </a:solidFill>
                <a:latin typeface="Consolas" panose="020B0609020204030204" pitchFamily="49" charset="0"/>
              </a:rPr>
              <a:t>← return AUTHZ_GRANTED if r’s IP is allowed</a:t>
            </a:r>
            <a:r>
              <a:rPr lang="en-US" sz="1900" dirty="0">
                <a:latin typeface="Consolas" panose="020B0609020204030204" pitchFamily="49" charset="0"/>
              </a:rPr>
              <a:t> </a:t>
            </a:r>
          </a:p>
          <a:p>
            <a:pPr marL="0" indent="0">
              <a:buNone/>
            </a:pPr>
            <a:r>
              <a:rPr lang="en-US" sz="1900" dirty="0">
                <a:latin typeface="Consolas" panose="020B0609020204030204" pitchFamily="49" charset="0"/>
              </a:rPr>
              <a:t>  return </a:t>
            </a:r>
            <a:r>
              <a:rPr lang="en-US" sz="1900" dirty="0">
                <a:solidFill>
                  <a:srgbClr val="C00000"/>
                </a:solidFill>
                <a:latin typeface="Consolas" panose="020B0609020204030204" pitchFamily="49" charset="0"/>
              </a:rPr>
              <a:t>AUTHZ_DENIED</a:t>
            </a:r>
            <a:r>
              <a:rPr lang="en-US" sz="1900" dirty="0">
                <a:latin typeface="Consolas" panose="020B0609020204030204" pitchFamily="49" charset="0"/>
              </a:rPr>
              <a:t>;</a:t>
            </a:r>
          </a:p>
          <a:p>
            <a:pPr marL="0" indent="0">
              <a:buNone/>
            </a:pPr>
            <a:r>
              <a:rPr lang="en-US" sz="1900" dirty="0">
                <a:latin typeface="Consolas" panose="020B0609020204030204" pitchFamily="49" charset="0"/>
              </a:rPr>
              <a:t>}</a:t>
            </a:r>
          </a:p>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host_check_authz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method_check_authz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grpSp>
        <p:nvGrpSpPr>
          <p:cNvPr id="57" name="Group 56"/>
          <p:cNvGrpSpPr/>
          <p:nvPr/>
        </p:nvGrpSpPr>
        <p:grpSpPr>
          <a:xfrm>
            <a:off x="628651" y="4165392"/>
            <a:ext cx="9014114" cy="2760235"/>
            <a:chOff x="628651" y="4165392"/>
            <a:chExt cx="9014114" cy="2760235"/>
          </a:xfrm>
        </p:grpSpPr>
        <p:sp>
          <p:nvSpPr>
            <p:cNvPr id="5" name="Rectangle 4"/>
            <p:cNvSpPr/>
            <p:nvPr/>
          </p:nvSpPr>
          <p:spPr>
            <a:xfrm>
              <a:off x="2770497" y="5685156"/>
              <a:ext cx="5554638" cy="6883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p:txBody>
        </p:sp>
        <p:sp>
          <p:nvSpPr>
            <p:cNvPr id="56" name="Content Placeholder 2"/>
            <p:cNvSpPr txBox="1">
              <a:spLocks/>
            </p:cNvSpPr>
            <p:nvPr/>
          </p:nvSpPr>
          <p:spPr>
            <a:xfrm>
              <a:off x="628651" y="4165392"/>
              <a:ext cx="9014114" cy="276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900" dirty="0">
                <a:latin typeface="Consolas" panose="020B0609020204030204" pitchFamily="49" charset="0"/>
              </a:endParaRPr>
            </a:p>
            <a:p>
              <a:pPr marL="0" indent="0">
                <a:buFont typeface="Arial" panose="020B0604020202020204" pitchFamily="34" charset="0"/>
                <a:buNone/>
              </a:pPr>
              <a:endParaRPr lang="en-US" sz="1900" dirty="0">
                <a:latin typeface="Consolas" panose="020B0609020204030204" pitchFamily="49" charset="0"/>
              </a:endParaRPr>
            </a:p>
            <a:p>
              <a:pPr marL="0" indent="0">
                <a:buFont typeface="Arial" panose="020B0604020202020204" pitchFamily="34" charset="0"/>
                <a:buNone/>
              </a:pPr>
              <a:r>
                <a:rPr lang="en-US" sz="1900" dirty="0">
                  <a:latin typeface="Consolas" panose="020B0609020204030204" pitchFamily="49" charset="0"/>
                </a:rPr>
                <a:t>if (</a:t>
              </a:r>
              <a:r>
                <a:rPr lang="en-US" sz="1900" dirty="0" err="1">
                  <a:latin typeface="Consolas" panose="020B0609020204030204" pitchFamily="49" charset="0"/>
                </a:rPr>
                <a:t>auth_status</a:t>
              </a:r>
              <a:r>
                <a:rPr lang="en-US" sz="1900" dirty="0">
                  <a:latin typeface="Consolas" panose="020B0609020204030204" pitchFamily="49" charset="0"/>
                </a:rPr>
                <a:t> == </a:t>
              </a:r>
              <a:r>
                <a:rPr lang="en-US" sz="1900" dirty="0">
                  <a:solidFill>
                    <a:srgbClr val="C00000"/>
                  </a:solidFill>
                  <a:latin typeface="Consolas" panose="020B0609020204030204" pitchFamily="49" charset="0"/>
                </a:rPr>
                <a:t>AUTHZ_DENIED</a:t>
              </a:r>
              <a:r>
                <a:rPr lang="en-US" sz="1900" dirty="0">
                  <a:latin typeface="Consolas" panose="020B0609020204030204" pitchFamily="49" charset="0"/>
                </a:rPr>
                <a:t>) {</a:t>
              </a:r>
            </a:p>
            <a:p>
              <a:pPr marL="0" indent="0">
                <a:buFont typeface="Arial" panose="020B0604020202020204" pitchFamily="34" charset="0"/>
                <a:buNone/>
              </a:pPr>
              <a:r>
                <a:rPr lang="en-US" sz="1900" dirty="0">
                  <a:latin typeface="Consolas" panose="020B0609020204030204" pitchFamily="49" charset="0"/>
                </a:rPr>
                <a:t>  </a:t>
              </a:r>
              <a:r>
                <a:rPr lang="en-US" sz="1900" dirty="0" err="1">
                  <a:latin typeface="Consolas" panose="020B0609020204030204" pitchFamily="49" charset="0"/>
                </a:rPr>
                <a:t>ap_log_rerror</a:t>
              </a:r>
              <a:r>
                <a:rPr lang="en-US" sz="1900" dirty="0">
                  <a:latin typeface="Consolas" panose="020B0609020204030204" pitchFamily="49" charset="0"/>
                </a:rPr>
                <a:t>(APLOG_MARK, APLOG_ERR, 0, r, APLOGNO(01631) </a:t>
              </a:r>
            </a:p>
            <a:p>
              <a:pPr marL="0" indent="0">
                <a:buFont typeface="Arial" panose="020B0604020202020204" pitchFamily="34" charset="0"/>
                <a:buNone/>
              </a:pPr>
              <a:r>
                <a:rPr lang="en-US" sz="1900" dirty="0">
                  <a:latin typeface="Consolas" panose="020B0609020204030204" pitchFamily="49" charset="0"/>
                </a:rPr>
                <a:t>                “</a:t>
              </a:r>
              <a:r>
                <a:rPr lang="en-US" sz="1900" b="1" dirty="0">
                  <a:latin typeface="Consolas" panose="020B0609020204030204" pitchFamily="49" charset="0"/>
                </a:rPr>
                <a:t>user %s authorization failure for %s.</a:t>
              </a:r>
              <a:r>
                <a:rPr lang="en-US" sz="1900" dirty="0">
                  <a:latin typeface="Consolas" panose="020B0609020204030204" pitchFamily="49" charset="0"/>
                </a:rPr>
                <a:t>”, </a:t>
              </a:r>
              <a:br>
                <a:rPr lang="en-US" sz="1900" dirty="0">
                  <a:latin typeface="Consolas" panose="020B0609020204030204" pitchFamily="49" charset="0"/>
                </a:rPr>
              </a:br>
              <a:r>
                <a:rPr lang="en-US" sz="1900" dirty="0">
                  <a:latin typeface="Consolas" panose="020B0609020204030204" pitchFamily="49" charset="0"/>
                </a:rPr>
                <a:t>                r-&gt;user, r-&gt;</a:t>
              </a:r>
              <a:r>
                <a:rPr lang="en-US" sz="1900" dirty="0" err="1">
                  <a:latin typeface="Consolas" panose="020B0609020204030204" pitchFamily="49" charset="0"/>
                </a:rPr>
                <a:t>uri</a:t>
              </a:r>
              <a:r>
                <a:rPr lang="en-US" sz="1900" dirty="0">
                  <a:latin typeface="Consolas" panose="020B0609020204030204" pitchFamily="49" charset="0"/>
                </a:rPr>
                <a:t>);</a:t>
              </a:r>
            </a:p>
            <a:p>
              <a:pPr marL="0" indent="0">
                <a:buFont typeface="Arial" panose="020B0604020202020204" pitchFamily="34" charset="0"/>
                <a:buNone/>
              </a:pPr>
              <a:r>
                <a:rPr lang="en-US" sz="1900" dirty="0">
                  <a:latin typeface="Consolas" panose="020B0609020204030204" pitchFamily="49" charset="0"/>
                </a:rPr>
                <a:t>}</a:t>
              </a:r>
            </a:p>
          </p:txBody>
        </p:sp>
      </p:grpSp>
      <p:grpSp>
        <p:nvGrpSpPr>
          <p:cNvPr id="66" name="Group 65"/>
          <p:cNvGrpSpPr/>
          <p:nvPr/>
        </p:nvGrpSpPr>
        <p:grpSpPr>
          <a:xfrm>
            <a:off x="4555958" y="1743427"/>
            <a:ext cx="4379495" cy="3744448"/>
            <a:chOff x="4572000" y="1743427"/>
            <a:chExt cx="4195022" cy="4264999"/>
          </a:xfrm>
        </p:grpSpPr>
        <p:sp>
          <p:nvSpPr>
            <p:cNvPr id="64" name="Arc 63"/>
            <p:cNvSpPr/>
            <p:nvPr/>
          </p:nvSpPr>
          <p:spPr>
            <a:xfrm>
              <a:off x="4572000" y="2002987"/>
              <a:ext cx="4195022" cy="3682169"/>
            </a:xfrm>
            <a:prstGeom prst="arc">
              <a:avLst>
                <a:gd name="adj1" fmla="val 16152541"/>
                <a:gd name="adj2" fmla="val 0"/>
              </a:avLst>
            </a:prstGeom>
            <a:ln w="19050">
              <a:solidFill>
                <a:srgbClr val="C00000"/>
              </a:solidFill>
              <a:prstDash val="sysDot"/>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p:cNvSpPr/>
            <p:nvPr/>
          </p:nvSpPr>
          <p:spPr>
            <a:xfrm rot="5400000">
              <a:off x="4793438" y="2034842"/>
              <a:ext cx="4264999" cy="3682169"/>
            </a:xfrm>
            <a:prstGeom prst="arc">
              <a:avLst>
                <a:gd name="adj1" fmla="val 16111692"/>
                <a:gd name="adj2" fmla="val 20288589"/>
              </a:avLst>
            </a:prstGeom>
            <a:ln w="19050">
              <a:solidFill>
                <a:srgbClr val="C00000"/>
              </a:soli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p:cNvGrpSpPr/>
          <p:nvPr/>
        </p:nvGrpSpPr>
        <p:grpSpPr>
          <a:xfrm>
            <a:off x="6204284" y="3474719"/>
            <a:ext cx="2253915" cy="1907179"/>
            <a:chOff x="4572000" y="1862236"/>
            <a:chExt cx="4195022" cy="4105637"/>
          </a:xfrm>
        </p:grpSpPr>
        <p:sp>
          <p:nvSpPr>
            <p:cNvPr id="68" name="Arc 67"/>
            <p:cNvSpPr/>
            <p:nvPr/>
          </p:nvSpPr>
          <p:spPr>
            <a:xfrm>
              <a:off x="4572000" y="2002987"/>
              <a:ext cx="4195022" cy="3682169"/>
            </a:xfrm>
            <a:prstGeom prst="arc">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p:cNvSpPr/>
            <p:nvPr/>
          </p:nvSpPr>
          <p:spPr>
            <a:xfrm rot="5400000">
              <a:off x="4873117" y="2073971"/>
              <a:ext cx="4105637" cy="3682168"/>
            </a:xfrm>
            <a:prstGeom prst="arc">
              <a:avLst>
                <a:gd name="adj1" fmla="val 16111692"/>
                <a:gd name="adj2" fmla="val 20784545"/>
              </a:avLst>
            </a:prstGeom>
            <a:ln w="1905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p:cNvGrpSpPr/>
          <p:nvPr/>
        </p:nvGrpSpPr>
        <p:grpSpPr>
          <a:xfrm>
            <a:off x="6356684" y="3884774"/>
            <a:ext cx="1820665" cy="1547037"/>
            <a:chOff x="4572000" y="1862238"/>
            <a:chExt cx="4195022" cy="4242516"/>
          </a:xfrm>
        </p:grpSpPr>
        <p:sp>
          <p:nvSpPr>
            <p:cNvPr id="74" name="Arc 73"/>
            <p:cNvSpPr/>
            <p:nvPr/>
          </p:nvSpPr>
          <p:spPr>
            <a:xfrm>
              <a:off x="4572000" y="2002986"/>
              <a:ext cx="4195022" cy="3682169"/>
            </a:xfrm>
            <a:prstGeom prst="arc">
              <a:avLst>
                <a:gd name="adj1" fmla="val 17940330"/>
                <a:gd name="adj2" fmla="val 94567"/>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5400000">
              <a:off x="4804673" y="2142412"/>
              <a:ext cx="4242516" cy="3682167"/>
            </a:xfrm>
            <a:prstGeom prst="arc">
              <a:avLst>
                <a:gd name="adj1" fmla="val 16043213"/>
                <a:gd name="adj2" fmla="val 20130904"/>
              </a:avLst>
            </a:prstGeom>
            <a:ln w="1905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Rectangle 17"/>
          <p:cNvSpPr/>
          <p:nvPr/>
        </p:nvSpPr>
        <p:spPr>
          <a:xfrm>
            <a:off x="6631398" y="15912"/>
            <a:ext cx="2497557"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dirty="0">
                <a:solidFill>
                  <a:schemeClr val="tx1"/>
                </a:solidFill>
                <a:latin typeface="Consolas" panose="020B0609020204030204" pitchFamily="49" charset="0"/>
                <a:cs typeface="Times New Roman" panose="02020603050405020304" pitchFamily="18" charset="0"/>
              </a:rPr>
              <a:t>/* httpd-2.4.20*/</a:t>
            </a:r>
          </a:p>
        </p:txBody>
      </p:sp>
    </p:spTree>
    <p:extLst>
      <p:ext uri="{BB962C8B-B14F-4D97-AF65-F5344CB8AC3E}">
        <p14:creationId xmlns:p14="http://schemas.microsoft.com/office/powerpoint/2010/main" val="321767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par>
                                <p:cTn id="28" presetID="22" presetClass="entr" presetSubtype="1"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up)">
                                      <p:cBhvr>
                                        <p:cTn id="30" dur="500"/>
                                        <p:tgtEl>
                                          <p:spTgt spid="73"/>
                                        </p:tgtEl>
                                      </p:cBhvr>
                                    </p:animEffect>
                                  </p:childTnLst>
                                </p:cTn>
                              </p:par>
                              <p:par>
                                <p:cTn id="31" presetID="22" presetClass="entr" presetSubtype="1"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up)">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Example: too general notifications </a:t>
            </a:r>
          </a:p>
        </p:txBody>
      </p:sp>
      <p:sp>
        <p:nvSpPr>
          <p:cNvPr id="3" name="Content Placeholder 2"/>
          <p:cNvSpPr>
            <a:spLocks noGrp="1"/>
          </p:cNvSpPr>
          <p:nvPr>
            <p:ph idx="1"/>
          </p:nvPr>
        </p:nvSpPr>
        <p:spPr>
          <a:xfrm>
            <a:off x="628650" y="1825624"/>
            <a:ext cx="8515350" cy="4902722"/>
          </a:xfrm>
        </p:spPr>
        <p:txBody>
          <a:bodyPr>
            <a:normAutofit/>
          </a:bodyPr>
          <a:lstStyle/>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ip_check_authz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  ...</a:t>
            </a:r>
          </a:p>
          <a:p>
            <a:pPr marL="0" indent="0">
              <a:buNone/>
            </a:pPr>
            <a:r>
              <a:rPr lang="en-US" sz="1900" dirty="0">
                <a:latin typeface="Consolas" panose="020B0609020204030204" pitchFamily="49" charset="0"/>
              </a:rPr>
              <a:t>  return AUTHZ_DENIED;</a:t>
            </a:r>
          </a:p>
          <a:p>
            <a:pPr marL="0" indent="0">
              <a:buNone/>
            </a:pPr>
            <a:r>
              <a:rPr lang="en-US" sz="1900" dirty="0">
                <a:latin typeface="Consolas" panose="020B0609020204030204" pitchFamily="49" charset="0"/>
              </a:rPr>
              <a:t>}</a:t>
            </a:r>
          </a:p>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host_check_authz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status </a:t>
            </a:r>
            <a:r>
              <a:rPr lang="en-US" sz="1900" b="1" dirty="0" err="1">
                <a:latin typeface="Consolas" panose="020B0609020204030204" pitchFamily="49" charset="0"/>
              </a:rPr>
              <a:t>method_check_authz</a:t>
            </a:r>
            <a:r>
              <a:rPr lang="en-US" sz="1900" dirty="0">
                <a:latin typeface="Consolas" panose="020B0609020204030204" pitchFamily="49" charset="0"/>
              </a:rPr>
              <a:t>(</a:t>
            </a:r>
            <a:r>
              <a:rPr lang="en-US" sz="1900" dirty="0" err="1">
                <a:latin typeface="Consolas" panose="020B0609020204030204" pitchFamily="49" charset="0"/>
              </a:rPr>
              <a:t>request_rec</a:t>
            </a:r>
            <a:r>
              <a:rPr lang="en-US" sz="1900" dirty="0">
                <a:latin typeface="Consolas" panose="020B0609020204030204" pitchFamily="49" charset="0"/>
              </a:rPr>
              <a:t>* r, ...) {...}</a:t>
            </a:r>
          </a:p>
          <a:p>
            <a:pPr marL="0" indent="0">
              <a:buNone/>
            </a:pPr>
            <a:r>
              <a:rPr lang="en-US" sz="1900" dirty="0">
                <a:latin typeface="Consolas" panose="020B0609020204030204" pitchFamily="49" charset="0"/>
              </a:rPr>
              <a:t>...</a:t>
            </a:r>
          </a:p>
        </p:txBody>
      </p:sp>
      <p:grpSp>
        <p:nvGrpSpPr>
          <p:cNvPr id="57" name="Group 56"/>
          <p:cNvGrpSpPr/>
          <p:nvPr/>
        </p:nvGrpSpPr>
        <p:grpSpPr>
          <a:xfrm>
            <a:off x="628651" y="4165392"/>
            <a:ext cx="9014114" cy="2760235"/>
            <a:chOff x="628651" y="4165392"/>
            <a:chExt cx="9014114" cy="2760235"/>
          </a:xfrm>
        </p:grpSpPr>
        <p:sp>
          <p:nvSpPr>
            <p:cNvPr id="5" name="Rectangle 4"/>
            <p:cNvSpPr/>
            <p:nvPr/>
          </p:nvSpPr>
          <p:spPr>
            <a:xfrm>
              <a:off x="2770497" y="5685156"/>
              <a:ext cx="5554638" cy="68834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Consolas" panose="020B0609020204030204" pitchFamily="49" charset="0"/>
              </a:endParaRPr>
            </a:p>
          </p:txBody>
        </p:sp>
        <p:sp>
          <p:nvSpPr>
            <p:cNvPr id="56" name="Content Placeholder 2"/>
            <p:cNvSpPr txBox="1">
              <a:spLocks/>
            </p:cNvSpPr>
            <p:nvPr/>
          </p:nvSpPr>
          <p:spPr>
            <a:xfrm>
              <a:off x="628651" y="4165392"/>
              <a:ext cx="9014114" cy="276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900" dirty="0">
                <a:latin typeface="Consolas" panose="020B0609020204030204" pitchFamily="49" charset="0"/>
              </a:endParaRPr>
            </a:p>
            <a:p>
              <a:pPr marL="0" indent="0">
                <a:buFont typeface="Arial" panose="020B0604020202020204" pitchFamily="34" charset="0"/>
                <a:buNone/>
              </a:pPr>
              <a:endParaRPr lang="en-US" sz="1900" dirty="0">
                <a:latin typeface="Consolas" panose="020B0609020204030204" pitchFamily="49" charset="0"/>
              </a:endParaRPr>
            </a:p>
            <a:p>
              <a:pPr marL="0" indent="0">
                <a:buFont typeface="Arial" panose="020B0604020202020204" pitchFamily="34" charset="0"/>
                <a:buNone/>
              </a:pPr>
              <a:r>
                <a:rPr lang="en-US" sz="1900" dirty="0">
                  <a:latin typeface="Consolas" panose="020B0609020204030204" pitchFamily="49" charset="0"/>
                </a:rPr>
                <a:t>if (</a:t>
              </a:r>
              <a:r>
                <a:rPr lang="en-US" sz="1900" dirty="0" err="1">
                  <a:latin typeface="Consolas" panose="020B0609020204030204" pitchFamily="49" charset="0"/>
                </a:rPr>
                <a:t>auth_status</a:t>
              </a:r>
              <a:r>
                <a:rPr lang="en-US" sz="1900" dirty="0">
                  <a:latin typeface="Consolas" panose="020B0609020204030204" pitchFamily="49" charset="0"/>
                </a:rPr>
                <a:t> == AUTHZ_DENIED) {</a:t>
              </a:r>
            </a:p>
            <a:p>
              <a:pPr marL="0" indent="0">
                <a:buFont typeface="Arial" panose="020B0604020202020204" pitchFamily="34" charset="0"/>
                <a:buNone/>
              </a:pPr>
              <a:r>
                <a:rPr lang="en-US" sz="1900" dirty="0">
                  <a:latin typeface="Consolas" panose="020B0609020204030204" pitchFamily="49" charset="0"/>
                </a:rPr>
                <a:t>  </a:t>
              </a:r>
              <a:r>
                <a:rPr lang="en-US" sz="1900" dirty="0" err="1">
                  <a:latin typeface="Consolas" panose="020B0609020204030204" pitchFamily="49" charset="0"/>
                </a:rPr>
                <a:t>ap_log_rerror</a:t>
              </a:r>
              <a:r>
                <a:rPr lang="en-US" sz="1900" dirty="0">
                  <a:latin typeface="Consolas" panose="020B0609020204030204" pitchFamily="49" charset="0"/>
                </a:rPr>
                <a:t>(APLOG_MARK, APLOG_ERR, 0, r, APLOGNO(01631) </a:t>
              </a:r>
            </a:p>
            <a:p>
              <a:pPr marL="0" indent="0">
                <a:buFont typeface="Arial" panose="020B0604020202020204" pitchFamily="34" charset="0"/>
                <a:buNone/>
              </a:pPr>
              <a:r>
                <a:rPr lang="en-US" sz="1900" dirty="0">
                  <a:latin typeface="Consolas" panose="020B0609020204030204" pitchFamily="49" charset="0"/>
                </a:rPr>
                <a:t>                “</a:t>
              </a:r>
              <a:r>
                <a:rPr lang="en-US" sz="1900" b="1" dirty="0">
                  <a:latin typeface="Consolas" panose="020B0609020204030204" pitchFamily="49" charset="0"/>
                </a:rPr>
                <a:t>user %s: authorization failure for %s.</a:t>
              </a:r>
              <a:r>
                <a:rPr lang="en-US" sz="1900" dirty="0">
                  <a:latin typeface="Consolas" panose="020B0609020204030204" pitchFamily="49" charset="0"/>
                </a:rPr>
                <a:t>”, </a:t>
              </a:r>
              <a:br>
                <a:rPr lang="en-US" sz="1900" dirty="0">
                  <a:latin typeface="Consolas" panose="020B0609020204030204" pitchFamily="49" charset="0"/>
                </a:rPr>
              </a:br>
              <a:r>
                <a:rPr lang="en-US" sz="1900" dirty="0">
                  <a:latin typeface="Consolas" panose="020B0609020204030204" pitchFamily="49" charset="0"/>
                </a:rPr>
                <a:t>                r-&gt;user, r-&gt;</a:t>
              </a:r>
              <a:r>
                <a:rPr lang="en-US" sz="1900" dirty="0" err="1">
                  <a:latin typeface="Consolas" panose="020B0609020204030204" pitchFamily="49" charset="0"/>
                </a:rPr>
                <a:t>uri</a:t>
              </a:r>
              <a:r>
                <a:rPr lang="en-US" sz="1900" dirty="0">
                  <a:latin typeface="Consolas" panose="020B0609020204030204" pitchFamily="49" charset="0"/>
                </a:rPr>
                <a:t>);</a:t>
              </a:r>
            </a:p>
            <a:p>
              <a:pPr marL="0" indent="0">
                <a:buFont typeface="Arial" panose="020B0604020202020204" pitchFamily="34" charset="0"/>
                <a:buNone/>
              </a:pPr>
              <a:r>
                <a:rPr lang="en-US" sz="1900" dirty="0">
                  <a:latin typeface="Consolas" panose="020B0609020204030204" pitchFamily="49" charset="0"/>
                </a:rPr>
                <a:t>}</a:t>
              </a:r>
            </a:p>
          </p:txBody>
        </p:sp>
      </p:grpSp>
      <p:grpSp>
        <p:nvGrpSpPr>
          <p:cNvPr id="66" name="Group 65"/>
          <p:cNvGrpSpPr/>
          <p:nvPr/>
        </p:nvGrpSpPr>
        <p:grpSpPr>
          <a:xfrm>
            <a:off x="4555958" y="1743427"/>
            <a:ext cx="4379495" cy="3744448"/>
            <a:chOff x="4572000" y="1743427"/>
            <a:chExt cx="4195022" cy="4264999"/>
          </a:xfrm>
        </p:grpSpPr>
        <p:sp>
          <p:nvSpPr>
            <p:cNvPr id="64" name="Arc 63"/>
            <p:cNvSpPr/>
            <p:nvPr/>
          </p:nvSpPr>
          <p:spPr>
            <a:xfrm>
              <a:off x="4572000" y="2002987"/>
              <a:ext cx="4195022" cy="3682169"/>
            </a:xfrm>
            <a:prstGeom prst="arc">
              <a:avLst>
                <a:gd name="adj1" fmla="val 16152541"/>
                <a:gd name="adj2" fmla="val 0"/>
              </a:avLst>
            </a:prstGeom>
            <a:ln w="19050">
              <a:solidFill>
                <a:srgbClr val="C00000"/>
              </a:solidFill>
              <a:prstDash val="sysDot"/>
              <a:tailEnd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p:cNvSpPr/>
            <p:nvPr/>
          </p:nvSpPr>
          <p:spPr>
            <a:xfrm rot="5400000">
              <a:off x="4793438" y="2034842"/>
              <a:ext cx="4264999" cy="3682169"/>
            </a:xfrm>
            <a:prstGeom prst="arc">
              <a:avLst>
                <a:gd name="adj1" fmla="val 16111692"/>
                <a:gd name="adj2" fmla="val 20288589"/>
              </a:avLst>
            </a:prstGeom>
            <a:ln w="19050">
              <a:solidFill>
                <a:srgbClr val="C00000"/>
              </a:soli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p:cNvGrpSpPr/>
          <p:nvPr/>
        </p:nvGrpSpPr>
        <p:grpSpPr>
          <a:xfrm>
            <a:off x="6204284" y="3474719"/>
            <a:ext cx="2253915" cy="1907179"/>
            <a:chOff x="4572000" y="1862236"/>
            <a:chExt cx="4195022" cy="4105637"/>
          </a:xfrm>
        </p:grpSpPr>
        <p:sp>
          <p:nvSpPr>
            <p:cNvPr id="68" name="Arc 67"/>
            <p:cNvSpPr/>
            <p:nvPr/>
          </p:nvSpPr>
          <p:spPr>
            <a:xfrm>
              <a:off x="4572000" y="2002987"/>
              <a:ext cx="4195022" cy="3682169"/>
            </a:xfrm>
            <a:prstGeom prst="arc">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p:cNvSpPr/>
            <p:nvPr/>
          </p:nvSpPr>
          <p:spPr>
            <a:xfrm rot="5400000">
              <a:off x="4873117" y="2073971"/>
              <a:ext cx="4105637" cy="3682168"/>
            </a:xfrm>
            <a:prstGeom prst="arc">
              <a:avLst>
                <a:gd name="adj1" fmla="val 16111692"/>
                <a:gd name="adj2" fmla="val 20784545"/>
              </a:avLst>
            </a:prstGeom>
            <a:ln w="1905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p:cNvGrpSpPr/>
          <p:nvPr/>
        </p:nvGrpSpPr>
        <p:grpSpPr>
          <a:xfrm>
            <a:off x="6356684" y="3884774"/>
            <a:ext cx="1820665" cy="1547037"/>
            <a:chOff x="4572000" y="1862238"/>
            <a:chExt cx="4195022" cy="4242516"/>
          </a:xfrm>
        </p:grpSpPr>
        <p:sp>
          <p:nvSpPr>
            <p:cNvPr id="74" name="Arc 73"/>
            <p:cNvSpPr/>
            <p:nvPr/>
          </p:nvSpPr>
          <p:spPr>
            <a:xfrm>
              <a:off x="4572000" y="2002986"/>
              <a:ext cx="4195022" cy="3682169"/>
            </a:xfrm>
            <a:prstGeom prst="arc">
              <a:avLst>
                <a:gd name="adj1" fmla="val 17940330"/>
                <a:gd name="adj2" fmla="val 94567"/>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Arc 74"/>
            <p:cNvSpPr/>
            <p:nvPr/>
          </p:nvSpPr>
          <p:spPr>
            <a:xfrm rot="5400000">
              <a:off x="4804673" y="2142412"/>
              <a:ext cx="4242516" cy="3682167"/>
            </a:xfrm>
            <a:prstGeom prst="arc">
              <a:avLst>
                <a:gd name="adj1" fmla="val 16043213"/>
                <a:gd name="adj2" fmla="val 20130904"/>
              </a:avLst>
            </a:prstGeom>
            <a:ln w="1905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8" name="Rectangle 17"/>
          <p:cNvSpPr/>
          <p:nvPr/>
        </p:nvSpPr>
        <p:spPr>
          <a:xfrm>
            <a:off x="133348" y="1658606"/>
            <a:ext cx="8858250" cy="5037657"/>
          </a:xfrm>
          <a:prstGeom prst="rect">
            <a:avLst/>
          </a:prstGeom>
          <a:solidFill>
            <a:schemeClr val="bg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p:nvPr/>
        </p:nvSpPr>
        <p:spPr>
          <a:xfrm>
            <a:off x="1807030" y="3084394"/>
            <a:ext cx="6832004" cy="2119665"/>
          </a:xfrm>
          <a:prstGeom prst="rect">
            <a:avLst/>
          </a:prstGeom>
          <a:solidFill>
            <a:srgbClr val="C00000"/>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2500" dirty="0"/>
              <a:t>Only </a:t>
            </a:r>
            <a:r>
              <a:rPr lang="en-US" sz="2500" b="1" dirty="0"/>
              <a:t>66.5%</a:t>
            </a:r>
            <a:r>
              <a:rPr lang="en-US" sz="2500" dirty="0"/>
              <a:t> of the program locations that deny access have specific messages. </a:t>
            </a:r>
          </a:p>
          <a:p>
            <a:r>
              <a:rPr lang="en-US" sz="1000" dirty="0"/>
              <a:t> </a:t>
            </a:r>
          </a:p>
          <a:p>
            <a:pPr marL="457200" indent="-457200">
              <a:buFont typeface="Arial" panose="020B0604020202020204" pitchFamily="34" charset="0"/>
              <a:buChar char="•"/>
            </a:pPr>
            <a:r>
              <a:rPr lang="en-US" sz="2500" dirty="0"/>
              <a:t>Only </a:t>
            </a:r>
            <a:r>
              <a:rPr lang="en-US" sz="2500" b="1" dirty="0"/>
              <a:t>41.2%</a:t>
            </a:r>
            <a:r>
              <a:rPr lang="en-US" sz="2500" dirty="0"/>
              <a:t> of the messages contain root-cause configurations.</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19" name="Rectangle 18"/>
          <p:cNvSpPr/>
          <p:nvPr/>
        </p:nvSpPr>
        <p:spPr>
          <a:xfrm>
            <a:off x="6631398" y="15912"/>
            <a:ext cx="2497557" cy="47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dirty="0">
                <a:solidFill>
                  <a:schemeClr val="tx1"/>
                </a:solidFill>
                <a:latin typeface="Consolas" panose="020B0609020204030204" pitchFamily="49" charset="0"/>
                <a:cs typeface="Times New Roman" panose="02020603050405020304" pitchFamily="18" charset="0"/>
              </a:rPr>
              <a:t>/* httpd-2.4.20*/</a:t>
            </a:r>
          </a:p>
        </p:txBody>
      </p:sp>
    </p:spTree>
    <p:extLst>
      <p:ext uri="{BB962C8B-B14F-4D97-AF65-F5344CB8AC3E}">
        <p14:creationId xmlns:p14="http://schemas.microsoft.com/office/powerpoint/2010/main" val="655845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1264-6798-0F4B-A4F6-93EC93688954}"/>
              </a:ext>
            </a:extLst>
          </p:cNvPr>
          <p:cNvSpPr>
            <a:spLocks noGrp="1"/>
          </p:cNvSpPr>
          <p:nvPr>
            <p:ph type="title"/>
          </p:nvPr>
        </p:nvSpPr>
        <p:spPr/>
        <p:txBody>
          <a:bodyPr>
            <a:normAutofit fontScale="90000"/>
          </a:bodyPr>
          <a:lstStyle/>
          <a:p>
            <a:r>
              <a:rPr lang="en-US" b="1" dirty="0"/>
              <a:t>Security will become more important!</a:t>
            </a:r>
          </a:p>
        </p:txBody>
      </p:sp>
      <p:pic>
        <p:nvPicPr>
          <p:cNvPr id="4" name="Picture 1027" descr="isp-ss">
            <a:extLst>
              <a:ext uri="{FF2B5EF4-FFF2-40B4-BE49-F238E27FC236}">
                <a16:creationId xmlns:a16="http://schemas.microsoft.com/office/drawing/2014/main" id="{72FAE92D-B7CA-854C-B183-7AC398324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88" y="3200400"/>
            <a:ext cx="2779712"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 name="Line 95">
            <a:extLst>
              <a:ext uri="{FF2B5EF4-FFF2-40B4-BE49-F238E27FC236}">
                <a16:creationId xmlns:a16="http://schemas.microsoft.com/office/drawing/2014/main" id="{DE33E62A-BB44-344D-ABAF-FDD0A02CC1E9}"/>
              </a:ext>
            </a:extLst>
          </p:cNvPr>
          <p:cNvSpPr>
            <a:spLocks noChangeShapeType="1"/>
          </p:cNvSpPr>
          <p:nvPr/>
        </p:nvSpPr>
        <p:spPr bwMode="auto">
          <a:xfrm flipV="1">
            <a:off x="1905000" y="4114800"/>
            <a:ext cx="1047750" cy="144463"/>
          </a:xfrm>
          <a:prstGeom prst="line">
            <a:avLst/>
          </a:prstGeom>
          <a:noFill/>
          <a:ln w="12699">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7" name="Line 96">
            <a:extLst>
              <a:ext uri="{FF2B5EF4-FFF2-40B4-BE49-F238E27FC236}">
                <a16:creationId xmlns:a16="http://schemas.microsoft.com/office/drawing/2014/main" id="{9F6BE12D-4F01-124C-AA79-4B3BC6AF16AF}"/>
              </a:ext>
            </a:extLst>
          </p:cNvPr>
          <p:cNvSpPr>
            <a:spLocks noChangeShapeType="1"/>
          </p:cNvSpPr>
          <p:nvPr/>
        </p:nvSpPr>
        <p:spPr bwMode="auto">
          <a:xfrm flipV="1">
            <a:off x="2438400" y="4343400"/>
            <a:ext cx="552450" cy="509588"/>
          </a:xfrm>
          <a:prstGeom prst="line">
            <a:avLst/>
          </a:prstGeom>
          <a:noFill/>
          <a:ln w="12699">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Text Box 97">
            <a:extLst>
              <a:ext uri="{FF2B5EF4-FFF2-40B4-BE49-F238E27FC236}">
                <a16:creationId xmlns:a16="http://schemas.microsoft.com/office/drawing/2014/main" id="{FBA771A1-BC7A-4C48-975E-74EFB1CA89A0}"/>
              </a:ext>
            </a:extLst>
          </p:cNvPr>
          <p:cNvSpPr txBox="1">
            <a:spLocks noChangeArrowheads="1"/>
          </p:cNvSpPr>
          <p:nvPr/>
        </p:nvSpPr>
        <p:spPr bwMode="auto">
          <a:xfrm>
            <a:off x="762000" y="5715000"/>
            <a:ext cx="16002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b="1" dirty="0">
                <a:solidFill>
                  <a:schemeClr val="tx2"/>
                </a:solidFill>
                <a:latin typeface="Times New Roman" charset="0"/>
              </a:rPr>
              <a:t>Healthcare</a:t>
            </a:r>
          </a:p>
        </p:txBody>
      </p:sp>
      <p:sp>
        <p:nvSpPr>
          <p:cNvPr id="100" name="Line 99">
            <a:extLst>
              <a:ext uri="{FF2B5EF4-FFF2-40B4-BE49-F238E27FC236}">
                <a16:creationId xmlns:a16="http://schemas.microsoft.com/office/drawing/2014/main" id="{43DEA263-1693-2849-A930-22F4A089A72D}"/>
              </a:ext>
            </a:extLst>
          </p:cNvPr>
          <p:cNvSpPr>
            <a:spLocks noChangeShapeType="1"/>
          </p:cNvSpPr>
          <p:nvPr/>
        </p:nvSpPr>
        <p:spPr bwMode="auto">
          <a:xfrm flipV="1">
            <a:off x="4814888" y="2670175"/>
            <a:ext cx="1092200" cy="690563"/>
          </a:xfrm>
          <a:prstGeom prst="line">
            <a:avLst/>
          </a:prstGeom>
          <a:noFill/>
          <a:ln w="12699">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 name="Line 100">
            <a:extLst>
              <a:ext uri="{FF2B5EF4-FFF2-40B4-BE49-F238E27FC236}">
                <a16:creationId xmlns:a16="http://schemas.microsoft.com/office/drawing/2014/main" id="{B3393DF3-D977-6C4C-927D-AEEC347BD02E}"/>
              </a:ext>
            </a:extLst>
          </p:cNvPr>
          <p:cNvSpPr>
            <a:spLocks noChangeShapeType="1"/>
          </p:cNvSpPr>
          <p:nvPr/>
        </p:nvSpPr>
        <p:spPr bwMode="auto">
          <a:xfrm>
            <a:off x="5334000" y="4038600"/>
            <a:ext cx="990600" cy="762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pic>
        <p:nvPicPr>
          <p:cNvPr id="102" name="Picture 101" descr="57460_lg">
            <a:extLst>
              <a:ext uri="{FF2B5EF4-FFF2-40B4-BE49-F238E27FC236}">
                <a16:creationId xmlns:a16="http://schemas.microsoft.com/office/drawing/2014/main" id="{AB5CCD1C-1B78-D749-A93B-96B382DEE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891" y="1477962"/>
            <a:ext cx="703263" cy="874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 name="Picture 102" descr="57460_lg">
            <a:extLst>
              <a:ext uri="{FF2B5EF4-FFF2-40B4-BE49-F238E27FC236}">
                <a16:creationId xmlns:a16="http://schemas.microsoft.com/office/drawing/2014/main" id="{CFCBCD65-6046-6042-A8A9-ABD240A0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4213" y="2897188"/>
            <a:ext cx="701675" cy="874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 name="Picture 103" descr="57460_lg">
            <a:extLst>
              <a:ext uri="{FF2B5EF4-FFF2-40B4-BE49-F238E27FC236}">
                <a16:creationId xmlns:a16="http://schemas.microsoft.com/office/drawing/2014/main" id="{FC2C10C1-0AB8-9E4B-8513-5934267D6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438" y="2292350"/>
            <a:ext cx="703262" cy="87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 name="Picture 104" descr="p278212reg">
            <a:extLst>
              <a:ext uri="{FF2B5EF4-FFF2-40B4-BE49-F238E27FC236}">
                <a16:creationId xmlns:a16="http://schemas.microsoft.com/office/drawing/2014/main" id="{FAEEE543-D6F6-5948-9F91-BD79BB0AB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1088" y="2593975"/>
            <a:ext cx="617537"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6" name="Picture 105" descr="dig_cam">
            <a:extLst>
              <a:ext uri="{FF2B5EF4-FFF2-40B4-BE49-F238E27FC236}">
                <a16:creationId xmlns:a16="http://schemas.microsoft.com/office/drawing/2014/main" id="{86E8C8EF-BE94-C443-B750-58C48D9FB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5275" y="2111375"/>
            <a:ext cx="423863" cy="52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106" descr="dig_cam">
            <a:extLst>
              <a:ext uri="{FF2B5EF4-FFF2-40B4-BE49-F238E27FC236}">
                <a16:creationId xmlns:a16="http://schemas.microsoft.com/office/drawing/2014/main" id="{09D7C035-ADBB-2040-8D63-B0836517F7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913" y="3138488"/>
            <a:ext cx="425450" cy="52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 name="Picture 107" descr="dig_cam">
            <a:extLst>
              <a:ext uri="{FF2B5EF4-FFF2-40B4-BE49-F238E27FC236}">
                <a16:creationId xmlns:a16="http://schemas.microsoft.com/office/drawing/2014/main" id="{8B7294A7-F824-EB41-8456-74E7F7F4CD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473325"/>
            <a:ext cx="423863" cy="528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 name="Line 108">
            <a:extLst>
              <a:ext uri="{FF2B5EF4-FFF2-40B4-BE49-F238E27FC236}">
                <a16:creationId xmlns:a16="http://schemas.microsoft.com/office/drawing/2014/main" id="{E91B786B-6878-AE42-A13E-9FAA21420CBB}"/>
              </a:ext>
            </a:extLst>
          </p:cNvPr>
          <p:cNvSpPr>
            <a:spLocks noChangeShapeType="1"/>
          </p:cNvSpPr>
          <p:nvPr/>
        </p:nvSpPr>
        <p:spPr bwMode="auto">
          <a:xfrm flipV="1">
            <a:off x="5715000" y="1870075"/>
            <a:ext cx="339725" cy="24130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0" name="Line 109">
            <a:extLst>
              <a:ext uri="{FF2B5EF4-FFF2-40B4-BE49-F238E27FC236}">
                <a16:creationId xmlns:a16="http://schemas.microsoft.com/office/drawing/2014/main" id="{BAA58B64-1C3B-C347-8279-8815E0DB3B8C}"/>
              </a:ext>
            </a:extLst>
          </p:cNvPr>
          <p:cNvSpPr>
            <a:spLocks noChangeShapeType="1"/>
          </p:cNvSpPr>
          <p:nvPr/>
        </p:nvSpPr>
        <p:spPr bwMode="auto">
          <a:xfrm flipV="1">
            <a:off x="6975475" y="2957513"/>
            <a:ext cx="533400" cy="422275"/>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1" name="Line 110">
            <a:extLst>
              <a:ext uri="{FF2B5EF4-FFF2-40B4-BE49-F238E27FC236}">
                <a16:creationId xmlns:a16="http://schemas.microsoft.com/office/drawing/2014/main" id="{8E8FBA52-AE53-DB49-B020-13189310E465}"/>
              </a:ext>
            </a:extLst>
          </p:cNvPr>
          <p:cNvSpPr>
            <a:spLocks noChangeShapeType="1"/>
          </p:cNvSpPr>
          <p:nvPr/>
        </p:nvSpPr>
        <p:spPr bwMode="auto">
          <a:xfrm>
            <a:off x="6878638" y="2171700"/>
            <a:ext cx="1260475" cy="24130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 name="Line 111">
            <a:extLst>
              <a:ext uri="{FF2B5EF4-FFF2-40B4-BE49-F238E27FC236}">
                <a16:creationId xmlns:a16="http://schemas.microsoft.com/office/drawing/2014/main" id="{0C5A4901-EFF7-6944-B3DA-B8BC72CCE2F2}"/>
              </a:ext>
            </a:extLst>
          </p:cNvPr>
          <p:cNvSpPr>
            <a:spLocks noChangeShapeType="1"/>
          </p:cNvSpPr>
          <p:nvPr/>
        </p:nvSpPr>
        <p:spPr bwMode="auto">
          <a:xfrm flipH="1" flipV="1">
            <a:off x="6538913" y="2413000"/>
            <a:ext cx="193675" cy="725488"/>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4" name="Line 113">
            <a:extLst>
              <a:ext uri="{FF2B5EF4-FFF2-40B4-BE49-F238E27FC236}">
                <a16:creationId xmlns:a16="http://schemas.microsoft.com/office/drawing/2014/main" id="{6809E66D-046B-7546-80DF-FF5375C200D3}"/>
              </a:ext>
            </a:extLst>
          </p:cNvPr>
          <p:cNvSpPr>
            <a:spLocks noChangeShapeType="1"/>
          </p:cNvSpPr>
          <p:nvPr/>
        </p:nvSpPr>
        <p:spPr bwMode="auto">
          <a:xfrm flipH="1" flipV="1">
            <a:off x="6781800" y="2352675"/>
            <a:ext cx="484188" cy="241300"/>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5" name="Line 114">
            <a:extLst>
              <a:ext uri="{FF2B5EF4-FFF2-40B4-BE49-F238E27FC236}">
                <a16:creationId xmlns:a16="http://schemas.microsoft.com/office/drawing/2014/main" id="{FE786F2D-8E73-C947-B9CF-48CA90382BBD}"/>
              </a:ext>
            </a:extLst>
          </p:cNvPr>
          <p:cNvSpPr>
            <a:spLocks noChangeShapeType="1"/>
          </p:cNvSpPr>
          <p:nvPr/>
        </p:nvSpPr>
        <p:spPr bwMode="auto">
          <a:xfrm flipH="1" flipV="1">
            <a:off x="5035550" y="2232025"/>
            <a:ext cx="195263" cy="544513"/>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6" name="Line 115">
            <a:extLst>
              <a:ext uri="{FF2B5EF4-FFF2-40B4-BE49-F238E27FC236}">
                <a16:creationId xmlns:a16="http://schemas.microsoft.com/office/drawing/2014/main" id="{DE954698-ED0C-3044-8F10-DA5C92872A6D}"/>
              </a:ext>
            </a:extLst>
          </p:cNvPr>
          <p:cNvSpPr>
            <a:spLocks noChangeShapeType="1"/>
          </p:cNvSpPr>
          <p:nvPr/>
        </p:nvSpPr>
        <p:spPr bwMode="auto">
          <a:xfrm flipV="1">
            <a:off x="5568950" y="2533650"/>
            <a:ext cx="728663" cy="423863"/>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7" name="Line 116">
            <a:extLst>
              <a:ext uri="{FF2B5EF4-FFF2-40B4-BE49-F238E27FC236}">
                <a16:creationId xmlns:a16="http://schemas.microsoft.com/office/drawing/2014/main" id="{78ECB6D9-9643-8B44-A31F-6D5AA240D60F}"/>
              </a:ext>
            </a:extLst>
          </p:cNvPr>
          <p:cNvSpPr>
            <a:spLocks noChangeShapeType="1"/>
          </p:cNvSpPr>
          <p:nvPr/>
        </p:nvSpPr>
        <p:spPr bwMode="auto">
          <a:xfrm>
            <a:off x="5424488" y="3078163"/>
            <a:ext cx="484187" cy="301625"/>
          </a:xfrm>
          <a:prstGeom prst="line">
            <a:avLst/>
          </a:prstGeom>
          <a:noFill/>
          <a:ln w="254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90" name="Line 190">
            <a:extLst>
              <a:ext uri="{FF2B5EF4-FFF2-40B4-BE49-F238E27FC236}">
                <a16:creationId xmlns:a16="http://schemas.microsoft.com/office/drawing/2014/main" id="{095F2716-854A-5D4E-9910-9AA366D8EB26}"/>
              </a:ext>
            </a:extLst>
          </p:cNvPr>
          <p:cNvSpPr>
            <a:spLocks noChangeShapeType="1"/>
          </p:cNvSpPr>
          <p:nvPr/>
        </p:nvSpPr>
        <p:spPr bwMode="auto">
          <a:xfrm flipV="1">
            <a:off x="5334000" y="3429000"/>
            <a:ext cx="552450" cy="509588"/>
          </a:xfrm>
          <a:prstGeom prst="line">
            <a:avLst/>
          </a:prstGeom>
          <a:noFill/>
          <a:ln w="12699">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1" name="Line 191">
            <a:extLst>
              <a:ext uri="{FF2B5EF4-FFF2-40B4-BE49-F238E27FC236}">
                <a16:creationId xmlns:a16="http://schemas.microsoft.com/office/drawing/2014/main" id="{9E608D54-B4D7-2245-BEF0-7662D51F3FD5}"/>
              </a:ext>
            </a:extLst>
          </p:cNvPr>
          <p:cNvSpPr>
            <a:spLocks noChangeShapeType="1"/>
          </p:cNvSpPr>
          <p:nvPr/>
        </p:nvSpPr>
        <p:spPr bwMode="auto">
          <a:xfrm>
            <a:off x="3886200" y="4572000"/>
            <a:ext cx="0" cy="381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2" name="Line 192">
            <a:extLst>
              <a:ext uri="{FF2B5EF4-FFF2-40B4-BE49-F238E27FC236}">
                <a16:creationId xmlns:a16="http://schemas.microsoft.com/office/drawing/2014/main" id="{E3CFF4F6-D9FE-254F-9335-B40C8F39FCCD}"/>
              </a:ext>
            </a:extLst>
          </p:cNvPr>
          <p:cNvSpPr>
            <a:spLocks noChangeShapeType="1"/>
          </p:cNvSpPr>
          <p:nvPr/>
        </p:nvSpPr>
        <p:spPr bwMode="auto">
          <a:xfrm flipV="1">
            <a:off x="3886200" y="2057400"/>
            <a:ext cx="914400" cy="1143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193" name="Object 193">
            <a:extLst>
              <a:ext uri="{FF2B5EF4-FFF2-40B4-BE49-F238E27FC236}">
                <a16:creationId xmlns:a16="http://schemas.microsoft.com/office/drawing/2014/main" id="{7829DA07-18EC-5E45-8C51-FA3928FFA991}"/>
              </a:ext>
            </a:extLst>
          </p:cNvPr>
          <p:cNvGraphicFramePr>
            <a:graphicFrameLocks noChangeAspect="1"/>
          </p:cNvGraphicFramePr>
          <p:nvPr>
            <p:extLst>
              <p:ext uri="{D42A27DB-BD31-4B8C-83A1-F6EECF244321}">
                <p14:modId xmlns:p14="http://schemas.microsoft.com/office/powerpoint/2010/main" val="4293206387"/>
              </p:ext>
            </p:extLst>
          </p:nvPr>
        </p:nvGraphicFramePr>
        <p:xfrm flipV="1">
          <a:off x="304800" y="2590800"/>
          <a:ext cx="1219200" cy="1055688"/>
        </p:xfrm>
        <a:graphic>
          <a:graphicData uri="http://schemas.openxmlformats.org/presentationml/2006/ole">
            <mc:AlternateContent xmlns:mc="http://schemas.openxmlformats.org/markup-compatibility/2006">
              <mc:Choice xmlns:v="urn:schemas-microsoft-com:vml" Requires="v">
                <p:oleObj spid="_x0000_s1096" name="Clip" r:id="rId7" imgW="3999960" imgH="3468960" progId="MS_ClipArt_Gallery.2">
                  <p:embed/>
                </p:oleObj>
              </mc:Choice>
              <mc:Fallback>
                <p:oleObj name="Clip" r:id="rId7" imgW="3999960" imgH="3468960" progId="MS_ClipArt_Gallery.2">
                  <p:embed/>
                  <p:pic>
                    <p:nvPicPr>
                      <p:cNvPr id="1026" name="Object 19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304800" y="2590800"/>
                        <a:ext cx="1219200" cy="10556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94" name="Line 194">
            <a:extLst>
              <a:ext uri="{FF2B5EF4-FFF2-40B4-BE49-F238E27FC236}">
                <a16:creationId xmlns:a16="http://schemas.microsoft.com/office/drawing/2014/main" id="{419C1DEE-7BBA-674D-A16F-1BC74151D6BB}"/>
              </a:ext>
            </a:extLst>
          </p:cNvPr>
          <p:cNvSpPr>
            <a:spLocks noChangeShapeType="1"/>
          </p:cNvSpPr>
          <p:nvPr/>
        </p:nvSpPr>
        <p:spPr bwMode="auto">
          <a:xfrm>
            <a:off x="1600200" y="3352800"/>
            <a:ext cx="1219200" cy="3048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5" name="Text Box 195">
            <a:extLst>
              <a:ext uri="{FF2B5EF4-FFF2-40B4-BE49-F238E27FC236}">
                <a16:creationId xmlns:a16="http://schemas.microsoft.com/office/drawing/2014/main" id="{F266CF11-1279-A140-948F-17365BA95A1C}"/>
              </a:ext>
            </a:extLst>
          </p:cNvPr>
          <p:cNvSpPr txBox="1">
            <a:spLocks noChangeArrowheads="1"/>
          </p:cNvSpPr>
          <p:nvPr/>
        </p:nvSpPr>
        <p:spPr bwMode="auto">
          <a:xfrm>
            <a:off x="-76201" y="2057400"/>
            <a:ext cx="182721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endParaRPr lang="en-US" b="1" dirty="0">
              <a:solidFill>
                <a:srgbClr val="009900"/>
              </a:solidFill>
              <a:latin typeface="Times New Roman" charset="0"/>
            </a:endParaRPr>
          </a:p>
          <a:p>
            <a:r>
              <a:rPr lang="en-US" b="1" dirty="0">
                <a:solidFill>
                  <a:srgbClr val="009900"/>
                </a:solidFill>
                <a:latin typeface="Times New Roman" charset="0"/>
              </a:rPr>
              <a:t>E-Commerce</a:t>
            </a:r>
            <a:endParaRPr lang="en-US" b="1" dirty="0">
              <a:latin typeface="Times New Roman" charset="0"/>
            </a:endParaRPr>
          </a:p>
        </p:txBody>
      </p:sp>
      <p:sp>
        <p:nvSpPr>
          <p:cNvPr id="196" name="Text Box 197">
            <a:extLst>
              <a:ext uri="{FF2B5EF4-FFF2-40B4-BE49-F238E27FC236}">
                <a16:creationId xmlns:a16="http://schemas.microsoft.com/office/drawing/2014/main" id="{87E09B77-1FFB-FA49-A6C8-76DB71FFD77F}"/>
              </a:ext>
            </a:extLst>
          </p:cNvPr>
          <p:cNvSpPr txBox="1">
            <a:spLocks noChangeArrowheads="1"/>
          </p:cNvSpPr>
          <p:nvPr/>
        </p:nvSpPr>
        <p:spPr bwMode="auto">
          <a:xfrm>
            <a:off x="1752600" y="2362200"/>
            <a:ext cx="15568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dirty="0">
                <a:solidFill>
                  <a:srgbClr val="000099"/>
                </a:solidFill>
                <a:latin typeface="Times New Roman" charset="0"/>
              </a:rPr>
              <a:t>Banks/Finance</a:t>
            </a:r>
            <a:endParaRPr lang="en-US" dirty="0">
              <a:latin typeface="Times New Roman" charset="0"/>
            </a:endParaRPr>
          </a:p>
        </p:txBody>
      </p:sp>
      <p:sp>
        <p:nvSpPr>
          <p:cNvPr id="197" name="Line 198">
            <a:extLst>
              <a:ext uri="{FF2B5EF4-FFF2-40B4-BE49-F238E27FC236}">
                <a16:creationId xmlns:a16="http://schemas.microsoft.com/office/drawing/2014/main" id="{DB08AA50-053E-EF41-A01B-41526DA7A190}"/>
              </a:ext>
            </a:extLst>
          </p:cNvPr>
          <p:cNvSpPr>
            <a:spLocks noChangeShapeType="1"/>
          </p:cNvSpPr>
          <p:nvPr/>
        </p:nvSpPr>
        <p:spPr bwMode="auto">
          <a:xfrm>
            <a:off x="2819400" y="2819400"/>
            <a:ext cx="4572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8" name="Text Box 200">
            <a:extLst>
              <a:ext uri="{FF2B5EF4-FFF2-40B4-BE49-F238E27FC236}">
                <a16:creationId xmlns:a16="http://schemas.microsoft.com/office/drawing/2014/main" id="{F35B3562-B91B-A34A-A9CB-1224AF659C77}"/>
              </a:ext>
            </a:extLst>
          </p:cNvPr>
          <p:cNvSpPr txBox="1">
            <a:spLocks noChangeArrowheads="1"/>
          </p:cNvSpPr>
          <p:nvPr/>
        </p:nvSpPr>
        <p:spPr bwMode="auto">
          <a:xfrm>
            <a:off x="7391400" y="1295400"/>
            <a:ext cx="14478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b="1">
                <a:solidFill>
                  <a:srgbClr val="009900"/>
                </a:solidFill>
                <a:latin typeface="Times New Roman" charset="0"/>
              </a:rPr>
              <a:t>DeviceNets &amp; SensorNets</a:t>
            </a:r>
            <a:endParaRPr lang="en-US" b="1">
              <a:latin typeface="Times New Roman" charset="0"/>
            </a:endParaRPr>
          </a:p>
        </p:txBody>
      </p:sp>
      <p:pic>
        <p:nvPicPr>
          <p:cNvPr id="200" name="Picture 204" descr="http://ui03.gamespot.com/1186/997953862f602966618_2.jpg">
            <a:extLst>
              <a:ext uri="{FF2B5EF4-FFF2-40B4-BE49-F238E27FC236}">
                <a16:creationId xmlns:a16="http://schemas.microsoft.com/office/drawing/2014/main" id="{8860A291-D5B6-5F4B-9C91-55D5CEDE8C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0087" y="3064192"/>
            <a:ext cx="1419225"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2" name="Picture 201">
            <a:extLst>
              <a:ext uri="{FF2B5EF4-FFF2-40B4-BE49-F238E27FC236}">
                <a16:creationId xmlns:a16="http://schemas.microsoft.com/office/drawing/2014/main" id="{E2F357CC-9C8E-9944-B427-337CF3DE64EF}"/>
              </a:ext>
            </a:extLst>
          </p:cNvPr>
          <p:cNvPicPr>
            <a:picLocks noChangeAspect="1"/>
          </p:cNvPicPr>
          <p:nvPr/>
        </p:nvPicPr>
        <p:blipFill>
          <a:blip r:embed="rId10"/>
          <a:stretch>
            <a:fillRect/>
          </a:stretch>
        </p:blipFill>
        <p:spPr>
          <a:xfrm>
            <a:off x="5743575" y="4601686"/>
            <a:ext cx="2602706" cy="1735137"/>
          </a:xfrm>
          <a:prstGeom prst="rect">
            <a:avLst/>
          </a:prstGeom>
        </p:spPr>
      </p:pic>
      <p:sp>
        <p:nvSpPr>
          <p:cNvPr id="203" name="Text Box 97">
            <a:extLst>
              <a:ext uri="{FF2B5EF4-FFF2-40B4-BE49-F238E27FC236}">
                <a16:creationId xmlns:a16="http://schemas.microsoft.com/office/drawing/2014/main" id="{1F5FB830-A932-9445-BA4B-EC42D88863DB}"/>
              </a:ext>
            </a:extLst>
          </p:cNvPr>
          <p:cNvSpPr txBox="1">
            <a:spLocks noChangeArrowheads="1"/>
          </p:cNvSpPr>
          <p:nvPr/>
        </p:nvSpPr>
        <p:spPr bwMode="auto">
          <a:xfrm>
            <a:off x="6049481" y="6397568"/>
            <a:ext cx="16002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b="1" dirty="0">
                <a:solidFill>
                  <a:schemeClr val="tx2"/>
                </a:solidFill>
                <a:latin typeface="Times New Roman" charset="0"/>
              </a:rPr>
              <a:t>Self-driving car</a:t>
            </a:r>
          </a:p>
        </p:txBody>
      </p:sp>
      <p:pic>
        <p:nvPicPr>
          <p:cNvPr id="204" name="Picture 203">
            <a:extLst>
              <a:ext uri="{FF2B5EF4-FFF2-40B4-BE49-F238E27FC236}">
                <a16:creationId xmlns:a16="http://schemas.microsoft.com/office/drawing/2014/main" id="{88AD6026-24E1-CC48-AD17-DB55A29A6680}"/>
              </a:ext>
            </a:extLst>
          </p:cNvPr>
          <p:cNvPicPr>
            <a:picLocks noChangeAspect="1"/>
          </p:cNvPicPr>
          <p:nvPr/>
        </p:nvPicPr>
        <p:blipFill>
          <a:blip r:embed="rId11"/>
          <a:stretch>
            <a:fillRect/>
          </a:stretch>
        </p:blipFill>
        <p:spPr>
          <a:xfrm>
            <a:off x="1674551" y="1475582"/>
            <a:ext cx="1836912" cy="895350"/>
          </a:xfrm>
          <a:prstGeom prst="rect">
            <a:avLst/>
          </a:prstGeom>
        </p:spPr>
      </p:pic>
      <p:pic>
        <p:nvPicPr>
          <p:cNvPr id="205" name="Picture 204">
            <a:extLst>
              <a:ext uri="{FF2B5EF4-FFF2-40B4-BE49-F238E27FC236}">
                <a16:creationId xmlns:a16="http://schemas.microsoft.com/office/drawing/2014/main" id="{C4A4C6D6-2473-FD40-8E71-C5ED8446939F}"/>
              </a:ext>
            </a:extLst>
          </p:cNvPr>
          <p:cNvPicPr>
            <a:picLocks noChangeAspect="1"/>
          </p:cNvPicPr>
          <p:nvPr/>
        </p:nvPicPr>
        <p:blipFill>
          <a:blip r:embed="rId12"/>
          <a:stretch>
            <a:fillRect/>
          </a:stretch>
        </p:blipFill>
        <p:spPr>
          <a:xfrm>
            <a:off x="228601" y="4444893"/>
            <a:ext cx="2220912" cy="1270107"/>
          </a:xfrm>
          <a:prstGeom prst="rect">
            <a:avLst/>
          </a:prstGeom>
        </p:spPr>
      </p:pic>
      <p:pic>
        <p:nvPicPr>
          <p:cNvPr id="206" name="Picture 205">
            <a:extLst>
              <a:ext uri="{FF2B5EF4-FFF2-40B4-BE49-F238E27FC236}">
                <a16:creationId xmlns:a16="http://schemas.microsoft.com/office/drawing/2014/main" id="{3394B199-B45B-E74C-A0BD-D5087FB8141D}"/>
              </a:ext>
            </a:extLst>
          </p:cNvPr>
          <p:cNvPicPr>
            <a:picLocks noChangeAspect="1"/>
          </p:cNvPicPr>
          <p:nvPr/>
        </p:nvPicPr>
        <p:blipFill rotWithShape="1">
          <a:blip r:embed="rId13"/>
          <a:srcRect l="9375" t="3986"/>
          <a:stretch/>
        </p:blipFill>
        <p:spPr>
          <a:xfrm>
            <a:off x="2846070" y="4937125"/>
            <a:ext cx="2474913" cy="1470724"/>
          </a:xfrm>
          <a:prstGeom prst="rect">
            <a:avLst/>
          </a:prstGeom>
        </p:spPr>
      </p:pic>
      <p:sp>
        <p:nvSpPr>
          <p:cNvPr id="207" name="Text Box 97">
            <a:extLst>
              <a:ext uri="{FF2B5EF4-FFF2-40B4-BE49-F238E27FC236}">
                <a16:creationId xmlns:a16="http://schemas.microsoft.com/office/drawing/2014/main" id="{0BB29DFA-E8FE-CD49-920C-8E6F72396A0B}"/>
              </a:ext>
            </a:extLst>
          </p:cNvPr>
          <p:cNvSpPr txBox="1">
            <a:spLocks noChangeArrowheads="1"/>
          </p:cNvSpPr>
          <p:nvPr/>
        </p:nvSpPr>
        <p:spPr bwMode="auto">
          <a:xfrm>
            <a:off x="3048000" y="6324600"/>
            <a:ext cx="16002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en-US" sz="1600" b="1" dirty="0">
                <a:solidFill>
                  <a:schemeClr val="tx2"/>
                </a:solidFill>
                <a:latin typeface="Times New Roman" charset="0"/>
              </a:rPr>
              <a:t>Online payment</a:t>
            </a:r>
          </a:p>
        </p:txBody>
      </p:sp>
    </p:spTree>
    <p:extLst>
      <p:ext uri="{BB962C8B-B14F-4D97-AF65-F5344CB8AC3E}">
        <p14:creationId xmlns:p14="http://schemas.microsoft.com/office/powerpoint/2010/main" val="4158906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a:off x="628650" y="1825625"/>
            <a:ext cx="5924550" cy="1444283"/>
          </a:xfrm>
          <a:prstGeom prst="roundRect">
            <a:avLst/>
          </a:prstGeom>
          <a:solidFill>
            <a:schemeClr val="bg1">
              <a:lumMod val="95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a:t>Obstacles to correct configurations</a:t>
            </a:r>
          </a:p>
        </p:txBody>
      </p:sp>
      <p:sp>
        <p:nvSpPr>
          <p:cNvPr id="3" name="Content Placeholder 2"/>
          <p:cNvSpPr>
            <a:spLocks noGrp="1"/>
          </p:cNvSpPr>
          <p:nvPr>
            <p:ph idx="1"/>
          </p:nvPr>
        </p:nvSpPr>
        <p:spPr>
          <a:xfrm>
            <a:off x="723957" y="1929026"/>
            <a:ext cx="7764723" cy="1805318"/>
          </a:xfrm>
        </p:spPr>
        <p:txBody>
          <a:bodyPr>
            <a:normAutofit/>
          </a:bodyPr>
          <a:lstStyle/>
          <a:p>
            <a:pPr marL="0" indent="0">
              <a:buNone/>
            </a:pPr>
            <a:r>
              <a:rPr lang="en-US" sz="2000" dirty="0"/>
              <a:t> </a:t>
            </a:r>
            <a:r>
              <a:rPr lang="en-US" sz="1800" dirty="0">
                <a:latin typeface="Arial" panose="020B0604020202020204" pitchFamily="34" charset="0"/>
                <a:cs typeface="Arial" panose="020B0604020202020204" pitchFamily="34" charset="0"/>
              </a:rPr>
              <a:t>“Apache’s error logs simply say I don’t have perm-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ission</a:t>
            </a:r>
            <a:r>
              <a:rPr lang="en-US" sz="1800" dirty="0">
                <a:latin typeface="Arial" panose="020B0604020202020204" pitchFamily="34" charset="0"/>
                <a:cs typeface="Arial" panose="020B0604020202020204" pitchFamily="34" charset="0"/>
              </a:rPr>
              <a:t> to access the file, [and] isn’t telling me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anything more useful, and my searches have all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told to ensure the permissions are set correctly.”</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pic>
        <p:nvPicPr>
          <p:cNvPr id="1026" name="Picture 2" descr="Image result for obst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884" y="171237"/>
            <a:ext cx="2205851" cy="16543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ystem administrator"/>
          <p:cNvPicPr>
            <a:picLocks noChangeAspect="1" noChangeArrowheads="1"/>
          </p:cNvPicPr>
          <p:nvPr/>
        </p:nvPicPr>
        <p:blipFill rotWithShape="1">
          <a:blip r:embed="rId4">
            <a:extLst>
              <a:ext uri="{28A0092B-C50C-407E-A947-70E740481C1C}">
                <a14:useLocalDpi xmlns:a14="http://schemas.microsoft.com/office/drawing/2010/main" val="0"/>
              </a:ext>
            </a:extLst>
          </a:blip>
          <a:srcRect l="17160" r="12636"/>
          <a:stretch/>
        </p:blipFill>
        <p:spPr bwMode="auto">
          <a:xfrm>
            <a:off x="659130" y="3934369"/>
            <a:ext cx="1257823" cy="17916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042740" y="3494534"/>
            <a:ext cx="6208707" cy="17916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2279973" y="3515567"/>
            <a:ext cx="6208707" cy="17916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Log messages are the main feedback</a:t>
            </a:r>
          </a:p>
          <a:p>
            <a:pPr lvl="1">
              <a:buFont typeface="Wingdings" panose="05000000000000000000" pitchFamily="2" charset="2"/>
              <a:buChar char="§"/>
            </a:pPr>
            <a:r>
              <a:rPr lang="en-US" sz="2000" b="1" dirty="0"/>
              <a:t>87.0%</a:t>
            </a:r>
            <a:r>
              <a:rPr lang="en-US" sz="2000" dirty="0"/>
              <a:t> of sysadmins check logs</a:t>
            </a:r>
          </a:p>
          <a:p>
            <a:pPr lvl="1">
              <a:buFont typeface="Wingdings" panose="05000000000000000000" pitchFamily="2" charset="2"/>
              <a:buChar char="§"/>
            </a:pPr>
            <a:r>
              <a:rPr lang="en-US" sz="2000" b="1" dirty="0"/>
              <a:t>91.3%</a:t>
            </a:r>
            <a:r>
              <a:rPr lang="en-US" sz="2000" dirty="0"/>
              <a:t> of them find corresponding log entries</a:t>
            </a:r>
          </a:p>
          <a:p>
            <a:pPr lvl="1">
              <a:buFont typeface="Wingdings" panose="05000000000000000000" pitchFamily="2" charset="2"/>
              <a:buChar char="§"/>
            </a:pPr>
            <a:r>
              <a:rPr lang="en-US" sz="2000" dirty="0"/>
              <a:t>only </a:t>
            </a:r>
            <a:r>
              <a:rPr lang="en-US" sz="2000" b="1" dirty="0"/>
              <a:t>1.6%</a:t>
            </a:r>
            <a:r>
              <a:rPr lang="en-US" sz="2000" dirty="0"/>
              <a:t> of sysadmins looked at source code</a:t>
            </a:r>
          </a:p>
          <a:p>
            <a:pPr lvl="1">
              <a:buFont typeface="Wingdings" panose="05000000000000000000" pitchFamily="2" charset="2"/>
              <a:buChar char="§"/>
            </a:pPr>
            <a:r>
              <a:rPr lang="en-US" sz="2000" dirty="0"/>
              <a:t>no sysadmins tried to </a:t>
            </a:r>
            <a:r>
              <a:rPr lang="en-US" sz="2000" b="1" dirty="0"/>
              <a:t>debug</a:t>
            </a:r>
            <a:r>
              <a:rPr lang="en-US" sz="2000" dirty="0"/>
              <a:t> code</a:t>
            </a:r>
          </a:p>
        </p:txBody>
      </p:sp>
    </p:spTree>
    <p:extLst>
      <p:ext uri="{BB962C8B-B14F-4D97-AF65-F5344CB8AC3E}">
        <p14:creationId xmlns:p14="http://schemas.microsoft.com/office/powerpoint/2010/main" val="1696342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8821" y="2635918"/>
            <a:ext cx="6075947"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a:t>Pattern 2: Missing critical information</a:t>
            </a:r>
          </a:p>
        </p:txBody>
      </p:sp>
      <p:sp>
        <p:nvSpPr>
          <p:cNvPr id="3" name="Content Placeholder 2"/>
          <p:cNvSpPr>
            <a:spLocks noGrp="1"/>
          </p:cNvSpPr>
          <p:nvPr>
            <p:ph idx="1"/>
          </p:nvPr>
        </p:nvSpPr>
        <p:spPr>
          <a:xfrm>
            <a:off x="628650" y="1825625"/>
            <a:ext cx="7886700" cy="4351338"/>
          </a:xfrm>
        </p:spPr>
        <p:txBody>
          <a:bodyPr>
            <a:normAutofit/>
          </a:bodyPr>
          <a:lstStyle/>
          <a:p>
            <a:pPr marL="0" indent="0">
              <a:buNone/>
            </a:pPr>
            <a:r>
              <a:rPr lang="en-US" sz="2000" dirty="0">
                <a:latin typeface="Consolas" panose="020B0609020204030204" pitchFamily="49" charset="0"/>
              </a:rPr>
              <a:t>} else if (APR_STATUS_IS_EACCESS(</a:t>
            </a:r>
            <a:r>
              <a:rPr lang="en-US" sz="2000" dirty="0" err="1">
                <a:latin typeface="Consolas" panose="020B0609020204030204" pitchFamily="49" charset="0"/>
              </a:rPr>
              <a:t>rv</a:t>
            </a:r>
            <a:r>
              <a:rPr lang="en-US" sz="2000" dirty="0">
                <a:latin typeface="Consolas" panose="020B0609020204030204" pitchFamily="49" charset="0"/>
              </a:rPr>
              <a:t>)) {</a:t>
            </a:r>
          </a:p>
          <a:p>
            <a:pPr marL="0" indent="0">
              <a:buNone/>
            </a:pPr>
            <a:r>
              <a:rPr lang="en-US" sz="2000" dirty="0">
                <a:latin typeface="Consolas" panose="020B0609020204030204" pitchFamily="49" charset="0"/>
              </a:rPr>
              <a:t>  </a:t>
            </a:r>
            <a:r>
              <a:rPr lang="en-US" sz="2000" dirty="0" err="1">
                <a:latin typeface="Consolas" panose="020B0609020204030204" pitchFamily="49" charset="0"/>
              </a:rPr>
              <a:t>ap_log_rerror</a:t>
            </a:r>
            <a:r>
              <a:rPr lang="en-US" sz="2000" dirty="0">
                <a:latin typeface="Consolas" panose="020B0609020204030204" pitchFamily="49" charset="0"/>
              </a:rPr>
              <a:t>(APLOG_MARK, APLOG_ERR, </a:t>
            </a:r>
            <a:r>
              <a:rPr lang="en-US" sz="2000" dirty="0" err="1">
                <a:latin typeface="Consolas" panose="020B0609020204030204" pitchFamily="49" charset="0"/>
              </a:rPr>
              <a:t>rv</a:t>
            </a:r>
            <a:r>
              <a:rPr lang="en-US" sz="2000" dirty="0">
                <a:latin typeface="Consolas" panose="020B0609020204030204" pitchFamily="49" charset="0"/>
              </a:rPr>
              <a:t>, r</a:t>
            </a:r>
          </a:p>
          <a:p>
            <a:pPr marL="0" indent="0">
              <a:buNone/>
            </a:pPr>
            <a:r>
              <a:rPr lang="en-US" sz="2000" dirty="0">
                <a:latin typeface="Consolas" panose="020B0609020204030204" pitchFamily="49" charset="0"/>
              </a:rPr>
              <a:t>    		  </a:t>
            </a:r>
            <a:r>
              <a:rPr lang="en-US" sz="2000" b="1" dirty="0">
                <a:latin typeface="Consolas" panose="020B0609020204030204" pitchFamily="49" charset="0"/>
              </a:rPr>
              <a:t>“access to %s denied.”</a:t>
            </a:r>
          </a:p>
          <a:p>
            <a:pPr marL="0" indent="0">
              <a:buNone/>
            </a:pPr>
            <a:r>
              <a:rPr lang="en-US" sz="2000" dirty="0">
                <a:latin typeface="Consolas" panose="020B0609020204030204" pitchFamily="49" charset="0"/>
              </a:rPr>
              <a:t>               r-&gt;</a:t>
            </a:r>
            <a:r>
              <a:rPr lang="en-US" sz="2000" dirty="0" err="1">
                <a:latin typeface="Consolas" panose="020B0609020204030204" pitchFamily="49" charset="0"/>
              </a:rPr>
              <a:t>uri</a:t>
            </a:r>
            <a:r>
              <a:rPr lang="en-US" sz="2000" dirty="0">
                <a:latin typeface="Consolas" panose="020B0609020204030204" pitchFamily="49" charset="0"/>
              </a:rPr>
              <a:t>);</a:t>
            </a:r>
          </a:p>
          <a:p>
            <a:pPr marL="0" indent="0">
              <a:buNone/>
            </a:pPr>
            <a:r>
              <a:rPr lang="en-US" sz="2000" dirty="0">
                <a:latin typeface="Consolas" panose="020B0609020204030204" pitchFamily="49" charset="0"/>
              </a:rPr>
              <a:t>  return r-status = HTTP_FORBIDDEN;</a:t>
            </a:r>
          </a:p>
          <a:p>
            <a:pPr marL="0" indent="0">
              <a:buNone/>
            </a:pPr>
            <a:r>
              <a:rPr lang="en-US" sz="2000" dirty="0">
                <a:latin typeface="Consolas" panose="020B0609020204030204" pitchFamily="49" charset="0"/>
              </a:rPr>
              <a:t>}</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Tree>
    <p:extLst>
      <p:ext uri="{BB962C8B-B14F-4D97-AF65-F5344CB8AC3E}">
        <p14:creationId xmlns:p14="http://schemas.microsoft.com/office/powerpoint/2010/main" val="222527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598821" y="3015776"/>
            <a:ext cx="6075947" cy="8114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98821" y="2635918"/>
            <a:ext cx="6075947" cy="38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600" b="1" dirty="0"/>
              <a:t>Pattern 2: Missing critical information</a:t>
            </a:r>
          </a:p>
        </p:txBody>
      </p:sp>
      <p:sp>
        <p:nvSpPr>
          <p:cNvPr id="3" name="Content Placeholder 2"/>
          <p:cNvSpPr>
            <a:spLocks noGrp="1"/>
          </p:cNvSpPr>
          <p:nvPr>
            <p:ph idx="1"/>
          </p:nvPr>
        </p:nvSpPr>
        <p:spPr>
          <a:xfrm>
            <a:off x="628650" y="1825625"/>
            <a:ext cx="8362950" cy="4351338"/>
          </a:xfrm>
        </p:spPr>
        <p:txBody>
          <a:bodyPr>
            <a:normAutofit/>
          </a:bodyPr>
          <a:lstStyle/>
          <a:p>
            <a:pPr marL="0" indent="0">
              <a:buNone/>
            </a:pPr>
            <a:r>
              <a:rPr lang="en-US" sz="2000" dirty="0">
                <a:latin typeface="Consolas" panose="020B0609020204030204" pitchFamily="49" charset="0"/>
              </a:rPr>
              <a:t>} else if (APR_STATUS_IS_EACCESS(</a:t>
            </a:r>
            <a:r>
              <a:rPr lang="en-US" sz="2000" dirty="0" err="1">
                <a:latin typeface="Consolas" panose="020B0609020204030204" pitchFamily="49" charset="0"/>
              </a:rPr>
              <a:t>rv</a:t>
            </a:r>
            <a:r>
              <a:rPr lang="en-US" sz="2000" dirty="0">
                <a:latin typeface="Consolas" panose="020B0609020204030204" pitchFamily="49" charset="0"/>
              </a:rPr>
              <a:t>)) {</a:t>
            </a:r>
          </a:p>
          <a:p>
            <a:pPr marL="0" indent="0">
              <a:buNone/>
            </a:pPr>
            <a:r>
              <a:rPr lang="en-US" sz="2000" dirty="0">
                <a:latin typeface="Consolas" panose="020B0609020204030204" pitchFamily="49" charset="0"/>
              </a:rPr>
              <a:t>  </a:t>
            </a:r>
            <a:r>
              <a:rPr lang="en-US" sz="2000" dirty="0" err="1">
                <a:latin typeface="Consolas" panose="020B0609020204030204" pitchFamily="49" charset="0"/>
              </a:rPr>
              <a:t>ap_log_rerror</a:t>
            </a:r>
            <a:r>
              <a:rPr lang="en-US" sz="2000" dirty="0">
                <a:latin typeface="Consolas" panose="020B0609020204030204" pitchFamily="49" charset="0"/>
              </a:rPr>
              <a:t>(APLOG_MARK, APLOG_ERR, </a:t>
            </a:r>
            <a:r>
              <a:rPr lang="en-US" sz="2000" dirty="0" err="1">
                <a:latin typeface="Consolas" panose="020B0609020204030204" pitchFamily="49" charset="0"/>
              </a:rPr>
              <a:t>rv</a:t>
            </a:r>
            <a:r>
              <a:rPr lang="en-US" sz="2000" dirty="0">
                <a:latin typeface="Consolas" panose="020B0609020204030204" pitchFamily="49" charset="0"/>
              </a:rPr>
              <a:t>, r</a:t>
            </a:r>
          </a:p>
          <a:p>
            <a:pPr marL="0" indent="0">
              <a:buNone/>
            </a:pPr>
            <a:r>
              <a:rPr lang="en-US" sz="2000" dirty="0">
                <a:latin typeface="Consolas" panose="020B0609020204030204" pitchFamily="49" charset="0"/>
              </a:rPr>
              <a:t>    		  </a:t>
            </a:r>
            <a:r>
              <a:rPr lang="en-US" sz="2000" b="1" dirty="0">
                <a:latin typeface="Consolas" panose="020B0609020204030204" pitchFamily="49" charset="0"/>
              </a:rPr>
              <a:t>“access to %s denied ”</a:t>
            </a:r>
            <a:r>
              <a:rPr lang="en-US" sz="2000" dirty="0">
                <a:latin typeface="Consolas" panose="020B0609020204030204" pitchFamily="49" charset="0"/>
              </a:rPr>
              <a:t>,</a:t>
            </a:r>
          </a:p>
          <a:p>
            <a:pPr marL="0" indent="0">
              <a:buNone/>
            </a:pPr>
            <a:r>
              <a:rPr lang="en-US" sz="2000" dirty="0">
                <a:latin typeface="Consolas" panose="020B0609020204030204" pitchFamily="49" charset="0"/>
              </a:rPr>
              <a:t>               </a:t>
            </a:r>
            <a:r>
              <a:rPr lang="en-US" sz="2000" b="1" dirty="0">
                <a:solidFill>
                  <a:srgbClr val="C00000"/>
                </a:solidFill>
                <a:latin typeface="Consolas" panose="020B0609020204030204" pitchFamily="49" charset="0"/>
              </a:rPr>
              <a:t>“because search permissions are missing </a:t>
            </a:r>
            <a:r>
              <a:rPr lang="en-US" sz="2000" dirty="0">
                <a:solidFill>
                  <a:srgbClr val="C00000"/>
                </a:solidFill>
                <a:latin typeface="Consolas" panose="020B0609020204030204" pitchFamily="49" charset="0"/>
              </a:rPr>
              <a:t>”</a:t>
            </a:r>
          </a:p>
          <a:p>
            <a:pPr marL="0" indent="0">
              <a:buNone/>
            </a:pPr>
            <a:r>
              <a:rPr lang="en-US" sz="2000" dirty="0">
                <a:latin typeface="Consolas" panose="020B0609020204030204" pitchFamily="49" charset="0"/>
              </a:rPr>
              <a:t>               </a:t>
            </a:r>
            <a:r>
              <a:rPr lang="en-US" sz="2000" b="1" dirty="0">
                <a:solidFill>
                  <a:srgbClr val="C00000"/>
                </a:solidFill>
                <a:latin typeface="Consolas" panose="020B0609020204030204" pitchFamily="49" charset="0"/>
              </a:rPr>
              <a:t>“on a component of a path.”</a:t>
            </a:r>
            <a:r>
              <a:rPr lang="en-US" sz="2000" dirty="0">
                <a:latin typeface="Consolas" panose="020B0609020204030204" pitchFamily="49" charset="0"/>
              </a:rPr>
              <a:t>,</a:t>
            </a:r>
          </a:p>
          <a:p>
            <a:pPr marL="0" indent="0">
              <a:buNone/>
            </a:pPr>
            <a:r>
              <a:rPr lang="en-US" sz="2000" dirty="0">
                <a:latin typeface="Consolas" panose="020B0609020204030204" pitchFamily="49" charset="0"/>
              </a:rPr>
              <a:t>               r-&gt;</a:t>
            </a:r>
            <a:r>
              <a:rPr lang="en-US" sz="2000" dirty="0" err="1">
                <a:latin typeface="Consolas" panose="020B0609020204030204" pitchFamily="49" charset="0"/>
              </a:rPr>
              <a:t>uri</a:t>
            </a:r>
            <a:r>
              <a:rPr lang="en-US" sz="2000" dirty="0">
                <a:latin typeface="Consolas" panose="020B0609020204030204" pitchFamily="49" charset="0"/>
              </a:rPr>
              <a:t>);</a:t>
            </a:r>
          </a:p>
          <a:p>
            <a:pPr marL="0" indent="0">
              <a:buNone/>
            </a:pPr>
            <a:r>
              <a:rPr lang="en-US" sz="2000" dirty="0">
                <a:latin typeface="Consolas" panose="020B0609020204030204" pitchFamily="49" charset="0"/>
              </a:rPr>
              <a:t>  return r-status = HTTP_FORBIDDEN;</a:t>
            </a:r>
          </a:p>
          <a:p>
            <a:pPr marL="0" indent="0">
              <a:buNone/>
            </a:pPr>
            <a:r>
              <a:rPr lang="en-US" sz="2000" dirty="0">
                <a:latin typeface="Consolas" panose="020B0609020204030204" pitchFamily="49" charset="0"/>
              </a:rPr>
              <a:t>}</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5" name="Content Placeholder 2"/>
          <p:cNvSpPr txBox="1">
            <a:spLocks/>
          </p:cNvSpPr>
          <p:nvPr/>
        </p:nvSpPr>
        <p:spPr>
          <a:xfrm>
            <a:off x="171450" y="1825625"/>
            <a:ext cx="83439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solidFill>
                <a:srgbClr val="C00000"/>
              </a:solidFill>
              <a:latin typeface="Consolas" panose="020B0609020204030204" pitchFamily="49" charset="0"/>
            </a:endParaRPr>
          </a:p>
          <a:p>
            <a:pPr marL="0" indent="0">
              <a:buFont typeface="Arial" panose="020B0604020202020204" pitchFamily="34" charset="0"/>
              <a:buNone/>
            </a:pPr>
            <a:endParaRPr lang="en-US" sz="2000" b="1" dirty="0">
              <a:solidFill>
                <a:srgbClr val="C00000"/>
              </a:solidFill>
              <a:latin typeface="Consolas" panose="020B0609020204030204" pitchFamily="49" charset="0"/>
            </a:endParaRPr>
          </a:p>
          <a:p>
            <a:pPr marL="0" indent="0">
              <a:buFont typeface="Arial" panose="020B0604020202020204" pitchFamily="34" charset="0"/>
              <a:buNone/>
            </a:pPr>
            <a:endParaRPr lang="en-US" sz="2000" b="1" dirty="0">
              <a:solidFill>
                <a:srgbClr val="C00000"/>
              </a:solidFill>
              <a:latin typeface="Consolas" panose="020B0609020204030204" pitchFamily="49" charset="0"/>
            </a:endParaRPr>
          </a:p>
          <a:p>
            <a:pPr marL="0" indent="0">
              <a:buFont typeface="Arial" panose="020B0604020202020204" pitchFamily="34" charset="0"/>
              <a:buNone/>
            </a:pPr>
            <a:r>
              <a:rPr lang="en-US" sz="2000" b="1" dirty="0">
                <a:solidFill>
                  <a:srgbClr val="C00000"/>
                </a:solidFill>
                <a:latin typeface="Consolas" panose="020B0609020204030204" pitchFamily="49" charset="0"/>
              </a:rPr>
              <a:t>+    </a:t>
            </a:r>
            <a:r>
              <a:rPr lang="en-US" sz="2000" b="1" dirty="0">
                <a:solidFill>
                  <a:srgbClr val="C00000"/>
                </a:solidFill>
                <a:latin typeface="Arial" panose="020B0604020202020204" pitchFamily="34" charset="0"/>
                <a:cs typeface="Arial" panose="020B0604020202020204" pitchFamily="34" charset="0"/>
              </a:rPr>
              <a:t>[v2.4.1]</a:t>
            </a:r>
          </a:p>
          <a:p>
            <a:pPr marL="0" indent="0">
              <a:buNone/>
            </a:pPr>
            <a:r>
              <a:rPr lang="en-US" sz="2000" b="1" dirty="0">
                <a:solidFill>
                  <a:srgbClr val="C00000"/>
                </a:solidFill>
                <a:latin typeface="Consolas" panose="020B0609020204030204" pitchFamily="49" charset="0"/>
              </a:rPr>
              <a:t>+    </a:t>
            </a:r>
            <a:r>
              <a:rPr lang="en-US" sz="2000" b="1" dirty="0">
                <a:solidFill>
                  <a:srgbClr val="C00000"/>
                </a:solidFill>
                <a:latin typeface="Arial" panose="020B0604020202020204" pitchFamily="34" charset="0"/>
                <a:cs typeface="Arial" panose="020B0604020202020204" pitchFamily="34" charset="0"/>
              </a:rPr>
              <a:t>[v2.4.1]</a:t>
            </a:r>
          </a:p>
        </p:txBody>
      </p:sp>
    </p:spTree>
    <p:extLst>
      <p:ext uri="{BB962C8B-B14F-4D97-AF65-F5344CB8AC3E}">
        <p14:creationId xmlns:p14="http://schemas.microsoft.com/office/powerpoint/2010/main" val="207714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Implications</a:t>
            </a:r>
            <a:r>
              <a:rPr lang="zh-CN" altLang="en-US" sz="3600" b="1" dirty="0"/>
              <a:t> </a:t>
            </a:r>
            <a:r>
              <a:rPr lang="en-US" altLang="zh-CN" sz="3600" b="1" dirty="0"/>
              <a:t>and Future Work</a:t>
            </a:r>
            <a:endParaRPr lang="en-US" sz="3600" b="1" dirty="0"/>
          </a:p>
        </p:txBody>
      </p:sp>
      <p:sp>
        <p:nvSpPr>
          <p:cNvPr id="3" name="Content Placeholder 2"/>
          <p:cNvSpPr>
            <a:spLocks noGrp="1"/>
          </p:cNvSpPr>
          <p:nvPr>
            <p:ph idx="1"/>
          </p:nvPr>
        </p:nvSpPr>
        <p:spPr>
          <a:xfrm>
            <a:off x="412082" y="1417638"/>
            <a:ext cx="8274718" cy="4351338"/>
          </a:xfrm>
        </p:spPr>
        <p:txBody>
          <a:bodyPr>
            <a:normAutofit fontScale="92500"/>
          </a:bodyPr>
          <a:lstStyle/>
          <a:p>
            <a:pPr marL="457200" lvl="1" indent="0">
              <a:buNone/>
            </a:pPr>
            <a:endParaRPr lang="en-US" dirty="0"/>
          </a:p>
          <a:p>
            <a:r>
              <a:rPr lang="en-US" sz="3000" dirty="0"/>
              <a:t> Opportunities for </a:t>
            </a:r>
            <a:r>
              <a:rPr lang="en-US" sz="3000" b="1" dirty="0"/>
              <a:t>tooling support</a:t>
            </a:r>
          </a:p>
          <a:p>
            <a:pPr lvl="1">
              <a:buFont typeface="Wingdings" panose="05000000000000000000" pitchFamily="2" charset="2"/>
              <a:buChar char="§"/>
            </a:pPr>
            <a:r>
              <a:rPr lang="en-US" sz="2600" dirty="0"/>
              <a:t> auto-discover missing permissions</a:t>
            </a:r>
          </a:p>
          <a:p>
            <a:pPr lvl="1">
              <a:buFont typeface="Wingdings" panose="05000000000000000000" pitchFamily="2" charset="2"/>
              <a:buChar char="§"/>
            </a:pPr>
            <a:r>
              <a:rPr lang="en-US" sz="2600" dirty="0"/>
              <a:t> auto-fix access-denied issues </a:t>
            </a:r>
          </a:p>
          <a:p>
            <a:pPr lvl="1">
              <a:buFont typeface="Wingdings" panose="05000000000000000000" pitchFamily="2" charset="2"/>
              <a:buChar char="§"/>
            </a:pPr>
            <a:endParaRPr lang="en-US" sz="2600" dirty="0"/>
          </a:p>
          <a:p>
            <a:pPr>
              <a:buFont typeface="Wingdings" panose="05000000000000000000" pitchFamily="2" charset="2"/>
              <a:buChar char="§"/>
            </a:pPr>
            <a:r>
              <a:rPr lang="en-US" sz="3000" dirty="0" err="1">
                <a:solidFill>
                  <a:srgbClr val="FF0000"/>
                </a:solidFill>
              </a:rPr>
              <a:t>Acheck</a:t>
            </a:r>
            <a:r>
              <a:rPr lang="en-US" sz="3000" dirty="0">
                <a:solidFill>
                  <a:srgbClr val="FF0000"/>
                </a:solidFill>
              </a:rPr>
              <a:t>: Detecting and Monitoring Impact of Access-control Configuration Changes [under review]</a:t>
            </a:r>
          </a:p>
          <a:p>
            <a:pPr>
              <a:buFont typeface="Wingdings" panose="05000000000000000000" pitchFamily="2" charset="2"/>
              <a:buChar char="§"/>
            </a:pPr>
            <a:r>
              <a:rPr lang="en-US" sz="3000" dirty="0">
                <a:solidFill>
                  <a:srgbClr val="FF0000"/>
                </a:solidFill>
              </a:rPr>
              <a:t>Log enhancement for better </a:t>
            </a:r>
            <a:r>
              <a:rPr lang="en-US" sz="3000" dirty="0" err="1">
                <a:solidFill>
                  <a:srgbClr val="FF0000"/>
                </a:solidFill>
              </a:rPr>
              <a:t>diagnosibility</a:t>
            </a:r>
            <a:r>
              <a:rPr lang="en-US" sz="3000" dirty="0">
                <a:solidFill>
                  <a:srgbClr val="FF0000"/>
                </a:solidFill>
              </a:rPr>
              <a:t> of security issues [ongoing]</a:t>
            </a:r>
          </a:p>
          <a:p>
            <a:pPr>
              <a:buFont typeface="Wingdings" panose="05000000000000000000" pitchFamily="2" charset="2"/>
              <a:buChar char="§"/>
            </a:pPr>
            <a:endParaRPr lang="en-US" sz="3000" dirty="0"/>
          </a:p>
          <a:p>
            <a:pPr lvl="1">
              <a:buFont typeface="Wingdings" panose="05000000000000000000" pitchFamily="2" charset="2"/>
              <a:buChar char="§"/>
            </a:pPr>
            <a:endParaRPr lang="en-US" sz="2600" dirty="0"/>
          </a:p>
          <a:p>
            <a:endParaRPr lang="en-US" sz="3000" dirty="0"/>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Tree>
    <p:extLst>
      <p:ext uri="{BB962C8B-B14F-4D97-AF65-F5344CB8AC3E}">
        <p14:creationId xmlns:p14="http://schemas.microsoft.com/office/powerpoint/2010/main" val="2731756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Conclusions</a:t>
            </a:r>
          </a:p>
        </p:txBody>
      </p:sp>
      <p:sp>
        <p:nvSpPr>
          <p:cNvPr id="3" name="Content Placeholder 2"/>
          <p:cNvSpPr>
            <a:spLocks noGrp="1"/>
          </p:cNvSpPr>
          <p:nvPr>
            <p:ph idx="1"/>
          </p:nvPr>
        </p:nvSpPr>
        <p:spPr>
          <a:xfrm>
            <a:off x="628650" y="1825625"/>
            <a:ext cx="8010383" cy="4351338"/>
          </a:xfrm>
        </p:spPr>
        <p:txBody>
          <a:bodyPr>
            <a:normAutofit lnSpcReduction="10000"/>
          </a:bodyPr>
          <a:lstStyle/>
          <a:p>
            <a:r>
              <a:rPr lang="en-US" sz="3000" dirty="0"/>
              <a:t>To err is human (</a:t>
            </a:r>
            <a:r>
              <a:rPr lang="zh-CN" altLang="en-US" sz="3000" dirty="0"/>
              <a:t>人是会犯错的）</a:t>
            </a:r>
            <a:r>
              <a:rPr lang="en-US" sz="3000" dirty="0"/>
              <a:t> </a:t>
            </a:r>
          </a:p>
          <a:p>
            <a:endParaRPr lang="en-US" sz="3000" dirty="0"/>
          </a:p>
          <a:p>
            <a:r>
              <a:rPr lang="en-US" sz="3000" dirty="0"/>
              <a:t>Risky, insecure fixes are commonly introduced </a:t>
            </a:r>
            <a:br>
              <a:rPr lang="en-US" sz="3000" dirty="0"/>
            </a:br>
            <a:r>
              <a:rPr lang="en-US" sz="3000" dirty="0"/>
              <a:t> as workarounds of access-denied issues.</a:t>
            </a:r>
          </a:p>
          <a:p>
            <a:endParaRPr lang="en-US" dirty="0"/>
          </a:p>
          <a:p>
            <a:r>
              <a:rPr lang="en-US" sz="3000" dirty="0"/>
              <a:t> </a:t>
            </a:r>
            <a:r>
              <a:rPr lang="en-US" sz="3000" b="1" dirty="0"/>
              <a:t>More </a:t>
            </a:r>
            <a:r>
              <a:rPr lang="en-US" sz="3000" b="1" dirty="0">
                <a:latin typeface="Consolas" panose="020B0609020204030204" pitchFamily="49" charset="0"/>
              </a:rPr>
              <a:t>future work are needed</a:t>
            </a:r>
            <a:endParaRPr lang="en-US" sz="3000" b="1" dirty="0"/>
          </a:p>
          <a:p>
            <a:pPr lvl="1"/>
            <a:r>
              <a:rPr lang="en-US" sz="2600" dirty="0"/>
              <a:t>Humans are becoming expensive</a:t>
            </a:r>
          </a:p>
          <a:p>
            <a:pPr lvl="1"/>
            <a:r>
              <a:rPr lang="en-US" sz="2600" dirty="0"/>
              <a:t>Automation and more intelligent tools to help?</a:t>
            </a:r>
          </a:p>
          <a:p>
            <a:pPr lvl="2"/>
            <a:r>
              <a:rPr lang="en-US" sz="2200" dirty="0"/>
              <a:t>AI</a:t>
            </a:r>
            <a:r>
              <a:rPr lang="zh-CN" altLang="en-US" sz="2200" dirty="0"/>
              <a:t> </a:t>
            </a:r>
            <a:r>
              <a:rPr lang="en-US" altLang="zh-CN" sz="2200" dirty="0"/>
              <a:t> </a:t>
            </a:r>
            <a:r>
              <a:rPr lang="en-US" altLang="zh-CN" sz="2200" dirty="0">
                <a:sym typeface="Wingdings" pitchFamily="2" charset="2"/>
              </a:rPr>
              <a:t></a:t>
            </a:r>
            <a:endParaRPr lang="en-US" sz="2200" dirty="0"/>
          </a:p>
          <a:p>
            <a:endParaRPr lang="en-US" dirty="0"/>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Tree>
    <p:extLst>
      <p:ext uri="{BB962C8B-B14F-4D97-AF65-F5344CB8AC3E}">
        <p14:creationId xmlns:p14="http://schemas.microsoft.com/office/powerpoint/2010/main" val="301914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041D-FA9A-7847-8F3B-E848463A44D8}"/>
              </a:ext>
            </a:extLst>
          </p:cNvPr>
          <p:cNvSpPr>
            <a:spLocks noGrp="1"/>
          </p:cNvSpPr>
          <p:nvPr>
            <p:ph type="title"/>
          </p:nvPr>
        </p:nvSpPr>
        <p:spPr>
          <a:xfrm>
            <a:off x="152400" y="274638"/>
            <a:ext cx="8534400" cy="1143000"/>
          </a:xfrm>
        </p:spPr>
        <p:txBody>
          <a:bodyPr>
            <a:normAutofit fontScale="90000"/>
          </a:bodyPr>
          <a:lstStyle/>
          <a:p>
            <a:r>
              <a:rPr lang="en-US" b="1" dirty="0"/>
              <a:t>Access Control is a 50 years old problem </a:t>
            </a:r>
          </a:p>
        </p:txBody>
      </p:sp>
      <p:sp>
        <p:nvSpPr>
          <p:cNvPr id="3" name="Content Placeholder 2">
            <a:extLst>
              <a:ext uri="{FF2B5EF4-FFF2-40B4-BE49-F238E27FC236}">
                <a16:creationId xmlns:a16="http://schemas.microsoft.com/office/drawing/2014/main" id="{E00DBF6B-DEAE-A54B-A6D1-CACBCD924C9B}"/>
              </a:ext>
            </a:extLst>
          </p:cNvPr>
          <p:cNvSpPr>
            <a:spLocks noGrp="1"/>
          </p:cNvSpPr>
          <p:nvPr>
            <p:ph idx="1"/>
          </p:nvPr>
        </p:nvSpPr>
        <p:spPr/>
        <p:txBody>
          <a:bodyPr>
            <a:normAutofit/>
          </a:bodyPr>
          <a:lstStyle/>
          <a:p>
            <a:pPr marL="0" indent="0">
              <a:buNone/>
            </a:pPr>
            <a:r>
              <a:rPr lang="en-US" sz="2800" b="1" dirty="0"/>
              <a:t>Principle of Least Privilege</a:t>
            </a:r>
            <a:endParaRPr lang="en-US" sz="2800" dirty="0"/>
          </a:p>
          <a:p>
            <a:pPr marL="0" indent="0">
              <a:buNone/>
            </a:pPr>
            <a:r>
              <a:rPr lang="en-US" sz="2800" dirty="0"/>
              <a:t>Every program and every privileged user of the system should operate using the </a:t>
            </a:r>
            <a:r>
              <a:rPr lang="en-US" sz="2800" u="sng" dirty="0"/>
              <a:t>least amount of privilege </a:t>
            </a:r>
            <a:r>
              <a:rPr lang="en-US" sz="2800" dirty="0"/>
              <a:t>necessary to complete the job.</a:t>
            </a:r>
          </a:p>
          <a:p>
            <a:pPr marL="0" indent="0">
              <a:buNone/>
            </a:pPr>
            <a:r>
              <a:rPr lang="en-US" sz="2800" dirty="0"/>
              <a:t>  — </a:t>
            </a:r>
            <a:r>
              <a:rPr lang="en-US" sz="2800" i="1" dirty="0">
                <a:hlinkClick r:id="rId2" tooltip="Jerome H. Saltzer"/>
              </a:rPr>
              <a:t>Jerome Saltzer</a:t>
            </a:r>
            <a:r>
              <a:rPr lang="en-US" sz="2800" i="1" dirty="0"/>
              <a:t>, </a:t>
            </a:r>
            <a:r>
              <a:rPr lang="en-US" sz="2800" i="1" dirty="0">
                <a:hlinkClick r:id="rId3" tooltip="Communications of the ACM"/>
              </a:rPr>
              <a:t>Communications of the ACM</a:t>
            </a:r>
            <a:r>
              <a:rPr lang="en-US" sz="2800" i="1" dirty="0"/>
              <a:t> [1974]</a:t>
            </a:r>
          </a:p>
          <a:p>
            <a:pPr marL="0" indent="0">
              <a:buNone/>
            </a:pPr>
            <a:endParaRPr lang="en-US" sz="2800" i="1" dirty="0"/>
          </a:p>
          <a:p>
            <a:r>
              <a:rPr lang="en-US" sz="2800" b="1" i="1" dirty="0"/>
              <a:t>A lot of research has been done</a:t>
            </a:r>
          </a:p>
          <a:p>
            <a:pPr lvl="1"/>
            <a:r>
              <a:rPr lang="en-US" sz="2400" i="1" dirty="0"/>
              <a:t>New security policy</a:t>
            </a:r>
          </a:p>
          <a:p>
            <a:pPr lvl="1"/>
            <a:r>
              <a:rPr lang="en-US" sz="2400" i="1" dirty="0"/>
              <a:t>Access permission enhancement (e.g. </a:t>
            </a:r>
            <a:r>
              <a:rPr lang="en-US" sz="2400" i="1" dirty="0" err="1"/>
              <a:t>SELinux</a:t>
            </a:r>
            <a:r>
              <a:rPr lang="en-US" sz="2400" i="1" dirty="0"/>
              <a:t>)</a:t>
            </a:r>
          </a:p>
          <a:p>
            <a:endParaRPr lang="en-US" sz="2800" dirty="0"/>
          </a:p>
        </p:txBody>
      </p:sp>
    </p:spTree>
    <p:extLst>
      <p:ext uri="{BB962C8B-B14F-4D97-AF65-F5344CB8AC3E}">
        <p14:creationId xmlns:p14="http://schemas.microsoft.com/office/powerpoint/2010/main" val="95130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EE72-4D23-F247-BB0E-BC9CB489B4FB}"/>
              </a:ext>
            </a:extLst>
          </p:cNvPr>
          <p:cNvSpPr>
            <a:spLocks noGrp="1"/>
          </p:cNvSpPr>
          <p:nvPr>
            <p:ph type="title"/>
          </p:nvPr>
        </p:nvSpPr>
        <p:spPr/>
        <p:txBody>
          <a:bodyPr>
            <a:normAutofit fontScale="90000"/>
          </a:bodyPr>
          <a:lstStyle/>
          <a:p>
            <a:r>
              <a:rPr lang="en-US" b="1" dirty="0"/>
              <a:t>But the </a:t>
            </a:r>
            <a:r>
              <a:rPr lang="en-US" b="1" dirty="0">
                <a:solidFill>
                  <a:srgbClr val="FF0000"/>
                </a:solidFill>
              </a:rPr>
              <a:t>human</a:t>
            </a:r>
            <a:r>
              <a:rPr lang="en-US" b="1" dirty="0"/>
              <a:t> factor is significantly Ignored!</a:t>
            </a:r>
          </a:p>
        </p:txBody>
      </p:sp>
      <p:sp>
        <p:nvSpPr>
          <p:cNvPr id="3" name="Content Placeholder 2">
            <a:extLst>
              <a:ext uri="{FF2B5EF4-FFF2-40B4-BE49-F238E27FC236}">
                <a16:creationId xmlns:a16="http://schemas.microsoft.com/office/drawing/2014/main" id="{B1353708-E670-5A45-842C-6B85333A580F}"/>
              </a:ext>
            </a:extLst>
          </p:cNvPr>
          <p:cNvSpPr>
            <a:spLocks noGrp="1"/>
          </p:cNvSpPr>
          <p:nvPr>
            <p:ph idx="1"/>
          </p:nvPr>
        </p:nvSpPr>
        <p:spPr/>
        <p:txBody>
          <a:bodyPr>
            <a:normAutofit fontScale="92500" lnSpcReduction="20000"/>
          </a:bodyPr>
          <a:lstStyle/>
          <a:p>
            <a:r>
              <a:rPr lang="en-US" dirty="0"/>
              <a:t>What human factors?</a:t>
            </a:r>
          </a:p>
          <a:p>
            <a:pPr lvl="1"/>
            <a:r>
              <a:rPr lang="en-US" dirty="0"/>
              <a:t>System admins who set all those access permissions!!</a:t>
            </a:r>
          </a:p>
          <a:p>
            <a:pPr lvl="1"/>
            <a:endParaRPr lang="en-US" dirty="0"/>
          </a:p>
          <a:p>
            <a:r>
              <a:rPr lang="en-US" dirty="0"/>
              <a:t>Wikipedia definition </a:t>
            </a:r>
            <a:r>
              <a:rPr lang="zh-CN" altLang="en-US" dirty="0"/>
              <a:t>系统管理员</a:t>
            </a:r>
            <a:endParaRPr lang="en-US" dirty="0"/>
          </a:p>
          <a:p>
            <a:pPr lvl="1"/>
            <a:r>
              <a:rPr lang="en-US" dirty="0"/>
              <a:t>A </a:t>
            </a:r>
            <a:r>
              <a:rPr lang="en-US" b="1" dirty="0"/>
              <a:t>system administrator</a:t>
            </a:r>
            <a:r>
              <a:rPr lang="en-US" dirty="0"/>
              <a:t>, or </a:t>
            </a:r>
            <a:r>
              <a:rPr lang="en-US" b="1" dirty="0"/>
              <a:t>sysadmin</a:t>
            </a:r>
            <a:r>
              <a:rPr lang="en-US" dirty="0"/>
              <a:t>, is a person who is responsible for the upkeep, configuration, and reliable operation of </a:t>
            </a:r>
            <a:r>
              <a:rPr lang="en-US" dirty="0">
                <a:hlinkClick r:id="rId2" tooltip="Computer systems"/>
              </a:rPr>
              <a:t>computer systems</a:t>
            </a:r>
            <a:r>
              <a:rPr lang="en-US" dirty="0"/>
              <a:t>; especially </a:t>
            </a:r>
            <a:r>
              <a:rPr lang="en-US" dirty="0">
                <a:hlinkClick r:id="rId3" tooltip="Multi-user"/>
              </a:rPr>
              <a:t>multi-user</a:t>
            </a:r>
            <a:r>
              <a:rPr lang="en-US" dirty="0"/>
              <a:t> computers, such as </a:t>
            </a:r>
            <a:r>
              <a:rPr lang="en-US" dirty="0">
                <a:hlinkClick r:id="rId4" tooltip="Server (computing)"/>
              </a:rPr>
              <a:t>servers</a:t>
            </a:r>
            <a:r>
              <a:rPr lang="en-US" dirty="0"/>
              <a:t>. The system administrator seeks to ensure that the </a:t>
            </a:r>
            <a:r>
              <a:rPr lang="en-US" dirty="0">
                <a:hlinkClick r:id="rId5" tooltip="Uptime"/>
              </a:rPr>
              <a:t>uptime</a:t>
            </a:r>
            <a:r>
              <a:rPr lang="en-US" dirty="0"/>
              <a:t>, </a:t>
            </a:r>
            <a:r>
              <a:rPr lang="en-US" dirty="0">
                <a:hlinkClick r:id="rId6" tooltip="Computer performance"/>
              </a:rPr>
              <a:t>performance</a:t>
            </a:r>
            <a:r>
              <a:rPr lang="en-US" dirty="0"/>
              <a:t>, </a:t>
            </a:r>
            <a:r>
              <a:rPr lang="en-US" dirty="0">
                <a:hlinkClick r:id="rId7" tooltip="System resource"/>
              </a:rPr>
              <a:t>resources</a:t>
            </a:r>
            <a:r>
              <a:rPr lang="en-US" dirty="0"/>
              <a:t>, and </a:t>
            </a:r>
            <a:r>
              <a:rPr lang="en-US" dirty="0">
                <a:solidFill>
                  <a:srgbClr val="C00000"/>
                </a:solidFill>
                <a:hlinkClick r:id="rId8" tooltip="Computer security">
                  <a:extLst>
                    <a:ext uri="{A12FA001-AC4F-418D-AE19-62706E023703}">
                      <ahyp:hlinkClr xmlns:ahyp="http://schemas.microsoft.com/office/drawing/2018/hyperlinkcolor" val="tx"/>
                    </a:ext>
                  </a:extLst>
                </a:hlinkClick>
              </a:rPr>
              <a:t>security</a:t>
            </a:r>
            <a:r>
              <a:rPr lang="en-US" dirty="0"/>
              <a:t> of the computers they manage meet the needs of the </a:t>
            </a:r>
            <a:r>
              <a:rPr lang="en-US" dirty="0">
                <a:hlinkClick r:id="rId9" tooltip="User (computing)"/>
              </a:rPr>
              <a:t>users</a:t>
            </a:r>
            <a:r>
              <a:rPr lang="zh-CN" altLang="en-US" dirty="0"/>
              <a:t>。</a:t>
            </a: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82854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Sysadmin access misconfigurations are </a:t>
            </a:r>
            <a:r>
              <a:rPr lang="en-US" sz="3600" b="1" dirty="0">
                <a:solidFill>
                  <a:srgbClr val="C00000"/>
                </a:solidFill>
              </a:rPr>
              <a:t>serious</a:t>
            </a:r>
            <a:r>
              <a:rPr lang="en-US" sz="3600" b="1" dirty="0"/>
              <a:t>.</a:t>
            </a:r>
            <a:endParaRPr lang="en-US" sz="3600" dirty="0"/>
          </a:p>
        </p:txBody>
      </p:sp>
      <p:sp>
        <p:nvSpPr>
          <p:cNvPr id="3" name="Content Placeholder 2"/>
          <p:cNvSpPr>
            <a:spLocks noGrp="1"/>
          </p:cNvSpPr>
          <p:nvPr>
            <p:ph idx="1"/>
          </p:nvPr>
        </p:nvSpPr>
        <p:spPr/>
        <p:txBody>
          <a:bodyPr>
            <a:normAutofit lnSpcReduction="10000"/>
          </a:bodyPr>
          <a:lstStyle/>
          <a:p>
            <a:r>
              <a:rPr lang="en-US" sz="3000" dirty="0"/>
              <a:t> </a:t>
            </a:r>
            <a:r>
              <a:rPr lang="en-US" sz="3000" b="1" dirty="0">
                <a:solidFill>
                  <a:srgbClr val="C00000"/>
                </a:solidFill>
              </a:rPr>
              <a:t>Top-5</a:t>
            </a:r>
            <a:r>
              <a:rPr lang="en-US" sz="3000" dirty="0"/>
              <a:t> most critical web application </a:t>
            </a:r>
            <a:br>
              <a:rPr lang="en-US" sz="3000" dirty="0"/>
            </a:br>
            <a:r>
              <a:rPr lang="en-US" sz="3000" dirty="0"/>
              <a:t> security risks</a:t>
            </a:r>
          </a:p>
          <a:p>
            <a:pPr marL="0" indent="0">
              <a:buNone/>
            </a:pPr>
            <a:r>
              <a:rPr lang="en-US" sz="2500" dirty="0"/>
              <a:t> </a:t>
            </a:r>
          </a:p>
          <a:p>
            <a:r>
              <a:rPr lang="en-US" sz="3000" dirty="0"/>
              <a:t> The </a:t>
            </a:r>
            <a:r>
              <a:rPr lang="en-US" sz="3000" b="1" dirty="0">
                <a:solidFill>
                  <a:srgbClr val="C00000"/>
                </a:solidFill>
              </a:rPr>
              <a:t>most common</a:t>
            </a:r>
            <a:r>
              <a:rPr lang="en-US" sz="3000" dirty="0"/>
              <a:t> security</a:t>
            </a:r>
            <a:br>
              <a:rPr lang="en-US" sz="3000" dirty="0"/>
            </a:br>
            <a:r>
              <a:rPr lang="en-US" sz="3000" dirty="0"/>
              <a:t>vulnerabilities  (found in 68% of </a:t>
            </a:r>
            <a:br>
              <a:rPr lang="en-US" sz="3000" dirty="0"/>
            </a:br>
            <a:r>
              <a:rPr lang="en-US" sz="3000" dirty="0"/>
              <a:t>analyzed apps)</a:t>
            </a:r>
          </a:p>
          <a:p>
            <a:pPr marL="0" indent="0">
              <a:buNone/>
            </a:pPr>
            <a:r>
              <a:rPr lang="en-US" sz="2500" dirty="0"/>
              <a:t>  </a:t>
            </a:r>
          </a:p>
          <a:p>
            <a:r>
              <a:rPr lang="en-US" sz="3000" dirty="0"/>
              <a:t> </a:t>
            </a:r>
            <a:r>
              <a:rPr lang="en-US" sz="3000" b="1" dirty="0">
                <a:solidFill>
                  <a:srgbClr val="C00000"/>
                </a:solidFill>
              </a:rPr>
              <a:t>40,000+</a:t>
            </a:r>
            <a:r>
              <a:rPr lang="en-US" sz="3000" dirty="0"/>
              <a:t> misconfigured MongoDB</a:t>
            </a:r>
            <a:br>
              <a:rPr lang="en-US" sz="3000" dirty="0"/>
            </a:br>
            <a:r>
              <a:rPr lang="en-US" sz="3000" dirty="0"/>
              <a:t> databases were openly available </a:t>
            </a:r>
            <a:br>
              <a:rPr lang="en-US" sz="3000" dirty="0"/>
            </a:br>
            <a:r>
              <a:rPr lang="en-US" sz="3000" dirty="0"/>
              <a:t> on the Internet</a:t>
            </a:r>
          </a:p>
        </p:txBody>
      </p:sp>
      <p:sp>
        <p:nvSpPr>
          <p:cNvPr id="4" name="Rectangle 3"/>
          <p:cNvSpPr/>
          <p:nvPr/>
        </p:nvSpPr>
        <p:spPr>
          <a:xfrm>
            <a:off x="8458200" y="6203072"/>
            <a:ext cx="685800" cy="664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pic>
        <p:nvPicPr>
          <p:cNvPr id="5" name="Picture 2" descr="Image result for owas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8255" y="1705926"/>
            <a:ext cx="1987475" cy="7101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mongodb hacked"/>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218" b="6723"/>
          <a:stretch/>
        </p:blipFill>
        <p:spPr bwMode="auto">
          <a:xfrm>
            <a:off x="6708255" y="4811100"/>
            <a:ext cx="1967308" cy="10586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hp enterpri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0202" y="3231868"/>
            <a:ext cx="1925361" cy="100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0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212" y="221456"/>
            <a:ext cx="8029575" cy="1302544"/>
          </a:xfrm>
        </p:spPr>
        <p:txBody>
          <a:bodyPr>
            <a:normAutofit fontScale="90000"/>
          </a:bodyPr>
          <a:lstStyle/>
          <a:p>
            <a:r>
              <a:rPr lang="en-US" b="1" dirty="0"/>
              <a:t>Sysadmin errors go beyond security</a:t>
            </a:r>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57200" y="1828800"/>
            <a:ext cx="7620000" cy="4078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875313" y="5943600"/>
            <a:ext cx="8268687" cy="369332"/>
          </a:xfrm>
          <a:prstGeom prst="rect">
            <a:avLst/>
          </a:prstGeom>
          <a:noFill/>
        </p:spPr>
        <p:txBody>
          <a:bodyPr wrap="square" rtlCol="0">
            <a:spAutoFit/>
          </a:bodyPr>
          <a:lstStyle/>
          <a:p>
            <a:r>
              <a:rPr lang="en-US" sz="1800" dirty="0">
                <a:latin typeface="Segoe UI" panose="020B0502040204020203" pitchFamily="34" charset="0"/>
                <a:cs typeface="Segoe UI" panose="020B0502040204020203" pitchFamily="34" charset="0"/>
              </a:rPr>
              <a:t>Root causes for “high-severity” customer cases [our SOSP’11]</a:t>
            </a:r>
          </a:p>
        </p:txBody>
      </p:sp>
    </p:spTree>
    <p:extLst>
      <p:ext uri="{BB962C8B-B14F-4D97-AF65-F5344CB8AC3E}">
        <p14:creationId xmlns:p14="http://schemas.microsoft.com/office/powerpoint/2010/main" val="278642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1456"/>
            <a:ext cx="8358187" cy="1081087"/>
          </a:xfrm>
        </p:spPr>
        <p:txBody>
          <a:bodyPr>
            <a:normAutofit fontScale="90000"/>
          </a:bodyPr>
          <a:lstStyle/>
          <a:p>
            <a:r>
              <a:rPr lang="en-US" b="1" dirty="0"/>
              <a:t>Sysadmin Misconfiguration in Google</a:t>
            </a:r>
          </a:p>
        </p:txBody>
      </p:sp>
      <p:graphicFrame>
        <p:nvGraphicFramePr>
          <p:cNvPr id="25" name="Chart 24"/>
          <p:cNvGraphicFramePr>
            <a:graphicFrameLocks/>
          </p:cNvGraphicFramePr>
          <p:nvPr>
            <p:extLst/>
          </p:nvPr>
        </p:nvGraphicFramePr>
        <p:xfrm>
          <a:off x="457200" y="2057400"/>
          <a:ext cx="8305800" cy="3124200"/>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p:cNvSpPr txBox="1"/>
          <p:nvPr/>
        </p:nvSpPr>
        <p:spPr>
          <a:xfrm>
            <a:off x="6240222" y="6550224"/>
            <a:ext cx="2903779" cy="523220"/>
          </a:xfrm>
          <a:prstGeom prst="rect">
            <a:avLst/>
          </a:prstGeom>
          <a:noFill/>
        </p:spPr>
        <p:txBody>
          <a:bodyPr wrap="square" rtlCol="0">
            <a:spAutoFit/>
          </a:bodyPr>
          <a:lstStyle/>
          <a:p>
            <a:r>
              <a:rPr lang="en-US" sz="1400" dirty="0">
                <a:solidFill>
                  <a:schemeClr val="bg1">
                    <a:lumMod val="50000"/>
                    <a:lumOff val="50000"/>
                  </a:schemeClr>
                </a:solidFill>
                <a:latin typeface="Segoe UI" panose="020B0502040204020203" pitchFamily="34" charset="0"/>
                <a:cs typeface="Segoe UI" panose="020B0502040204020203" pitchFamily="34" charset="0"/>
              </a:rPr>
              <a:t>*Data Source: “The Datacenter as a Computer”</a:t>
            </a:r>
          </a:p>
        </p:txBody>
      </p:sp>
      <p:sp>
        <p:nvSpPr>
          <p:cNvPr id="27" name="TextBox 26"/>
          <p:cNvSpPr txBox="1"/>
          <p:nvPr/>
        </p:nvSpPr>
        <p:spPr>
          <a:xfrm>
            <a:off x="838200" y="5257800"/>
            <a:ext cx="7543800" cy="769441"/>
          </a:xfrm>
          <a:prstGeom prst="rect">
            <a:avLst/>
          </a:prstGeom>
          <a:noFill/>
        </p:spPr>
        <p:txBody>
          <a:bodyPr wrap="square" rtlCol="0">
            <a:spAutoFit/>
          </a:bodyPr>
          <a:lstStyle/>
          <a:p>
            <a:r>
              <a:rPr lang="en-US" sz="1600" b="1" dirty="0">
                <a:latin typeface="Segoe UI" panose="020B0502040204020203" pitchFamily="34" charset="0"/>
                <a:cs typeface="Segoe UI" panose="020B0502040204020203" pitchFamily="34" charset="0"/>
              </a:rPr>
              <a:t>Root causes for service level disruption in one of Google’s main services</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(From </a:t>
            </a:r>
            <a:r>
              <a:rPr lang="en-US" dirty="0"/>
              <a:t>Book by Google "The Data Center as a Computer” chapter 7, page 82</a:t>
            </a:r>
            <a:br>
              <a:rPr lang="en-US" dirty="0"/>
            </a:br>
            <a:r>
              <a:rPr lang="en-US" u="sng" dirty="0">
                <a:solidFill>
                  <a:srgbClr val="000090"/>
                </a:solidFill>
              </a:rPr>
              <a:t>http://www.morganclaypool.com/doi/pdf/10.2200/s00193ed1v01y200905cac006</a:t>
            </a:r>
            <a:r>
              <a:rPr lang="en-US" u="sng" dirty="0"/>
              <a:t>)</a:t>
            </a:r>
            <a:endParaRPr lang="en-US" dirty="0"/>
          </a:p>
        </p:txBody>
      </p:sp>
      <p:sp>
        <p:nvSpPr>
          <p:cNvPr id="6" name="Oval 5"/>
          <p:cNvSpPr/>
          <p:nvPr/>
        </p:nvSpPr>
        <p:spPr bwMode="auto">
          <a:xfrm>
            <a:off x="1219200" y="2514600"/>
            <a:ext cx="1143000" cy="24384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666168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76449</TotalTime>
  <Words>4060</Words>
  <Application>Microsoft Macintosh PowerPoint</Application>
  <PresentationFormat>On-screen Show (4:3)</PresentationFormat>
  <Paragraphs>640</Paragraphs>
  <Slides>44</Slides>
  <Notes>36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6" baseType="lpstr">
      <vt:lpstr>ＭＳ Ｐゴシック</vt:lpstr>
      <vt:lpstr>Segoe UI</vt:lpstr>
      <vt:lpstr>宋体</vt:lpstr>
      <vt:lpstr>Arial</vt:lpstr>
      <vt:lpstr>Calibri</vt:lpstr>
      <vt:lpstr>Consolas</vt:lpstr>
      <vt:lpstr>Courier New</vt:lpstr>
      <vt:lpstr>Tahoma</vt:lpstr>
      <vt:lpstr>Times New Roman</vt:lpstr>
      <vt:lpstr>Wingdings</vt:lpstr>
      <vt:lpstr>Office Theme</vt:lpstr>
      <vt:lpstr>Clip</vt:lpstr>
      <vt:lpstr>Oops, I open up the system permission to everyone by accident</vt:lpstr>
      <vt:lpstr>事先道歉声明</vt:lpstr>
      <vt:lpstr>Security is getting worse!</vt:lpstr>
      <vt:lpstr>Security will become more important!</vt:lpstr>
      <vt:lpstr>Access Control is a 50 years old problem </vt:lpstr>
      <vt:lpstr>But the human factor is significantly Ignored!</vt:lpstr>
      <vt:lpstr>Sysadmin access misconfigurations are serious.</vt:lpstr>
      <vt:lpstr>Sysadmin errors go beyond security</vt:lpstr>
      <vt:lpstr>Sysadmin Misconfiguration in Google</vt:lpstr>
      <vt:lpstr>Configuration errors in Hadoop</vt:lpstr>
      <vt:lpstr>Configuration errors are in a Grey Zone</vt:lpstr>
      <vt:lpstr>Software Bugs vs. Configuration Errors</vt:lpstr>
      <vt:lpstr>Our Project and Current Status</vt:lpstr>
      <vt:lpstr>Access-denied issues</vt:lpstr>
      <vt:lpstr>Access-denied issues</vt:lpstr>
      <vt:lpstr>Access-denied issues</vt:lpstr>
      <vt:lpstr>Access-denied issues</vt:lpstr>
      <vt:lpstr>A real world example -- Symptom</vt:lpstr>
      <vt:lpstr>A real world example -- Diagnosis</vt:lpstr>
      <vt:lpstr>A real world example -- Diagnosis</vt:lpstr>
      <vt:lpstr>[authz_core][client:132.239.17.127] Client denied by server configuration: /www/var/gs/hello.html</vt:lpstr>
      <vt:lpstr>[authz_core][client:132.239.17.127] Client denied by server configuration: /www/var/gs/hello.html</vt:lpstr>
      <vt:lpstr>Our Study</vt:lpstr>
      <vt:lpstr>Our Study</vt:lpstr>
      <vt:lpstr>Contributions</vt:lpstr>
      <vt:lpstr>Main Results</vt:lpstr>
      <vt:lpstr>Common insecure fixes to access-denied issues</vt:lpstr>
      <vt:lpstr>Common security misconfigurations</vt:lpstr>
      <vt:lpstr>Common security misconfigurations</vt:lpstr>
      <vt:lpstr>Common security misconfigurations</vt:lpstr>
      <vt:lpstr>Common security misconfigurations</vt:lpstr>
      <vt:lpstr>Resolution through trial and error</vt:lpstr>
      <vt:lpstr>Distributions of useless fixes</vt:lpstr>
      <vt:lpstr>Distribution of useless fixes</vt:lpstr>
      <vt:lpstr>Security misconfigurations are frequently suggested on web forums &amp; mailing lists</vt:lpstr>
      <vt:lpstr>Obstacles to correct configurations</vt:lpstr>
      <vt:lpstr>Deficiency of existing log messages</vt:lpstr>
      <vt:lpstr>Example: too general notifications </vt:lpstr>
      <vt:lpstr>Example: too general notifications </vt:lpstr>
      <vt:lpstr>Obstacles to correct configurations</vt:lpstr>
      <vt:lpstr>Pattern 2: Missing critical information</vt:lpstr>
      <vt:lpstr>Pattern 2: Missing critical information</vt:lpstr>
      <vt:lpstr>Implications and Future Work</vt:lpstr>
      <vt:lpstr>Conclusions</vt:lpstr>
    </vt:vector>
  </TitlesOfParts>
  <Company>NetApp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Hey, You Have Given Me Too Many Knobs!</dc:title>
  <dc:creator>NetApp Inc.</dc:creator>
  <cp:lastModifiedBy>Yuanyuan Zhou</cp:lastModifiedBy>
  <cp:revision>650</cp:revision>
  <cp:lastPrinted>2015-08-29T00:35:45Z</cp:lastPrinted>
  <dcterms:created xsi:type="dcterms:W3CDTF">2015-08-19T06:37:34Z</dcterms:created>
  <dcterms:modified xsi:type="dcterms:W3CDTF">2018-11-24T02:06:21Z</dcterms:modified>
</cp:coreProperties>
</file>